
<file path=[Content_Types].xml><?xml version="1.0" encoding="utf-8"?>
<Types xmlns="http://schemas.openxmlformats.org/package/2006/content-types">
  <Default Extension="png" ContentType="image/png"/>
  <Default Extension="rels" ContentType="application/vnd.openxmlformats-package.relationships+xml"/>
  <Default Extension="fntdata" ContentType="application/x-fontdata"/>
  <Default Extension="xml" ContentType="application/xml"/>
  <Default Extension="jpg" ContentType="image/jpeg"/>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presentation.xml" ContentType="application/vnd.openxmlformats-officedocument.presentationml.presentation.main+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2" Type="http://schemas.openxmlformats.org/officeDocument/2006/relationships/custom-properties" Target="docProps/custom.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4"/>
    <p:sldMasterId id="2147483689" r:id="rId5"/>
    <p:sldMasterId id="214748369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y="5143500" cx="9144000"/>
  <p:notesSz cx="6858000" cy="9144000"/>
  <p:embeddedFontLst>
    <p:embeddedFont>
      <p:font typeface="Roboto"/>
      <p:regular r:id="rId35"/>
      <p:bold r:id="rId36"/>
      <p:italic r:id="rId37"/>
      <p:boldItalic r:id="rId38"/>
    </p:embeddedFont>
    <p:embeddedFont>
      <p:font typeface="Proxima Nova"/>
      <p:regular r:id="rId39"/>
      <p:bold r:id="rId40"/>
      <p:italic r:id="rId41"/>
      <p:boldItalic r:id="rId42"/>
    </p:embeddedFont>
    <p:embeddedFont>
      <p:font typeface="Lato Light"/>
      <p:regular r:id="rId43"/>
      <p:bold r:id="rId44"/>
      <p:italic r:id="rId45"/>
      <p:boldItalic r:id="rId46"/>
    </p:embeddedFont>
    <p:embeddedFont>
      <p:font typeface="Source Sans Pro"/>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39" Type="http://schemas.openxmlformats.org/officeDocument/2006/relationships/font" Target="fonts/ProximaNova-regular.fntdata"/><Relationship Id="rId26" Type="http://schemas.openxmlformats.org/officeDocument/2006/relationships/slide" Target="slides/slide19.xml"/><Relationship Id="rId13" Type="http://schemas.openxmlformats.org/officeDocument/2006/relationships/slide" Target="slides/slide6.xml"/><Relationship Id="rId18" Type="http://schemas.openxmlformats.org/officeDocument/2006/relationships/slide" Target="slides/slide11.xml"/><Relationship Id="rId42" Type="http://schemas.openxmlformats.org/officeDocument/2006/relationships/font" Target="fonts/ProximaNova-boldItalic.fntdata"/><Relationship Id="rId47" Type="http://schemas.openxmlformats.org/officeDocument/2006/relationships/font" Target="fonts/SourceSansPro-regular.fntdata"/><Relationship Id="rId34" Type="http://schemas.openxmlformats.org/officeDocument/2006/relationships/slide" Target="slides/slide27.xml"/><Relationship Id="rId21" Type="http://schemas.openxmlformats.org/officeDocument/2006/relationships/slide" Target="slides/slide14.xml"/><Relationship Id="rId50" Type="http://schemas.openxmlformats.org/officeDocument/2006/relationships/font" Target="fonts/SourceSansPro-boldItalic.fntdata"/><Relationship Id="rId7" Type="http://schemas.openxmlformats.org/officeDocument/2006/relationships/notesMaster" Target="notesMasters/notesMaster1.xml"/><Relationship Id="rId2" Type="http://schemas.openxmlformats.org/officeDocument/2006/relationships/viewProps" Target="viewProps.xml"/><Relationship Id="rId29" Type="http://schemas.openxmlformats.org/officeDocument/2006/relationships/slide" Target="slides/slide22.xml"/><Relationship Id="rId16" Type="http://schemas.openxmlformats.org/officeDocument/2006/relationships/slide" Target="slides/slide9.xml"/><Relationship Id="rId40" Type="http://schemas.openxmlformats.org/officeDocument/2006/relationships/font" Target="fonts/ProximaNova-bold.fntdata"/><Relationship Id="rId45" Type="http://schemas.openxmlformats.org/officeDocument/2006/relationships/font" Target="fonts/LatoLight-italic.fntdata"/><Relationship Id="rId32" Type="http://schemas.openxmlformats.org/officeDocument/2006/relationships/slide" Target="slides/slide25.xml"/><Relationship Id="rId37" Type="http://schemas.openxmlformats.org/officeDocument/2006/relationships/font" Target="fonts/Roboto-italic.fntdata"/><Relationship Id="rId24" Type="http://schemas.openxmlformats.org/officeDocument/2006/relationships/slide" Target="slides/slide17.xml"/><Relationship Id="rId11" Type="http://schemas.openxmlformats.org/officeDocument/2006/relationships/slide" Target="slides/slide4.xml"/><Relationship Id="rId53" Type="http://schemas.openxmlformats.org/officeDocument/2006/relationships/customXml" Target="../customXml/item3.xml"/><Relationship Id="rId5" Type="http://schemas.openxmlformats.org/officeDocument/2006/relationships/slideMaster" Target="slideMasters/slideMaster2.xml"/><Relationship Id="rId44" Type="http://schemas.openxmlformats.org/officeDocument/2006/relationships/font" Target="fonts/LatoLight-bold.fntdata"/><Relationship Id="rId31" Type="http://schemas.openxmlformats.org/officeDocument/2006/relationships/slide" Target="slides/slide24.xml"/><Relationship Id="rId10" Type="http://schemas.openxmlformats.org/officeDocument/2006/relationships/slide" Target="slides/slide3.xml"/><Relationship Id="rId19" Type="http://schemas.openxmlformats.org/officeDocument/2006/relationships/slide" Target="slides/slide12.xml"/><Relationship Id="rId52" Type="http://schemas.openxmlformats.org/officeDocument/2006/relationships/customXml" Target="../customXml/item2.xml"/><Relationship Id="rId43" Type="http://schemas.openxmlformats.org/officeDocument/2006/relationships/font" Target="fonts/LatoLight-regular.fntdata"/><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SourceSansPro-bold.fntdata"/><Relationship Id="rId30" Type="http://schemas.openxmlformats.org/officeDocument/2006/relationships/slide" Target="slides/slide23.xml"/><Relationship Id="rId35" Type="http://schemas.openxmlformats.org/officeDocument/2006/relationships/font" Target="fonts/Roboto-regular.fntdata"/><Relationship Id="rId22" Type="http://schemas.openxmlformats.org/officeDocument/2006/relationships/slide" Target="slides/slide15.xml"/><Relationship Id="rId27" Type="http://schemas.openxmlformats.org/officeDocument/2006/relationships/slide" Target="slides/slide20.xml"/><Relationship Id="rId14" Type="http://schemas.openxmlformats.org/officeDocument/2006/relationships/slide" Target="slides/slide7.xml"/><Relationship Id="rId8" Type="http://schemas.openxmlformats.org/officeDocument/2006/relationships/slide" Target="slides/slide1.xml"/><Relationship Id="rId51" Type="http://schemas.openxmlformats.org/officeDocument/2006/relationships/customXml" Target="../customXml/item1.xml"/><Relationship Id="rId3" Type="http://schemas.openxmlformats.org/officeDocument/2006/relationships/presProps" Target="presProps.xml"/><Relationship Id="rId46" Type="http://schemas.openxmlformats.org/officeDocument/2006/relationships/font" Target="fonts/LatoLight-boldItalic.fntdata"/><Relationship Id="rId33" Type="http://schemas.openxmlformats.org/officeDocument/2006/relationships/slide" Target="slides/slide26.xml"/><Relationship Id="rId38" Type="http://schemas.openxmlformats.org/officeDocument/2006/relationships/font" Target="fonts/Roboto-boldItalic.fntdata"/><Relationship Id="rId25" Type="http://schemas.openxmlformats.org/officeDocument/2006/relationships/slide" Target="slides/slide18.xml"/><Relationship Id="rId12" Type="http://schemas.openxmlformats.org/officeDocument/2006/relationships/slide" Target="slides/slide5.xml"/><Relationship Id="rId17" Type="http://schemas.openxmlformats.org/officeDocument/2006/relationships/slide" Target="slides/slide10.xml"/><Relationship Id="rId41" Type="http://schemas.openxmlformats.org/officeDocument/2006/relationships/font" Target="fonts/ProximaNova-italic.fntdata"/><Relationship Id="rId20" Type="http://schemas.openxmlformats.org/officeDocument/2006/relationships/slide" Target="slides/slide13.xml"/><Relationship Id="rId1" Type="http://schemas.openxmlformats.org/officeDocument/2006/relationships/theme" Target="theme/theme3.xml"/><Relationship Id="rId6" Type="http://schemas.openxmlformats.org/officeDocument/2006/relationships/slideMaster" Target="slideMasters/slideMaster3.xml"/><Relationship Id="rId49" Type="http://schemas.openxmlformats.org/officeDocument/2006/relationships/font" Target="fonts/SourceSansPro-italic.fntdata"/><Relationship Id="rId36" Type="http://schemas.openxmlformats.org/officeDocument/2006/relationships/font" Target="fonts/Roboto-bold.fntdata"/><Relationship Id="rId23" Type="http://schemas.openxmlformats.org/officeDocument/2006/relationships/slide" Target="slides/slide16.xml"/><Relationship Id="rId28" Type="http://schemas.openxmlformats.org/officeDocument/2006/relationships/slide" Target="slides/slide21.xml"/><Relationship Id="rId15" Type="http://schemas.openxmlformats.org/officeDocument/2006/relationships/slide" Target="slides/slide8.xml"/></Relationships>
</file>

<file path=ppt/media/image1.jpg>
</file>

<file path=ppt/media/image10.png>
</file>

<file path=ppt/media/image11.png>
</file>

<file path=ppt/media/image12.png>
</file>

<file path=ppt/media/image13.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bec62c33d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g1bec62c33d1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bec62c33d1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bec62c33d1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Crossed transactions are when ego states of two people interacting do not match, when the ego state of the sender does not reach the desired or intended ego state of the respondent, thus they respond to the sender in a conflicting way (which can be seen by the crossed over arrows in the image to the right).</a:t>
            </a:r>
            <a:endParaRPr/>
          </a:p>
          <a:p>
            <a:pPr indent="0" lvl="0" marL="0" rtl="0" algn="l">
              <a:spcBef>
                <a:spcPts val="0"/>
              </a:spcBef>
              <a:spcAft>
                <a:spcPts val="0"/>
              </a:spcAft>
              <a:buNone/>
            </a:pPr>
            <a:r>
              <a:rPr lang="en"/>
              <a:t>In a crossed transaction it requires one or both of the people in the interaction to shift ego states for communication to be able to carry on.</a:t>
            </a:r>
            <a:endParaRPr/>
          </a:p>
          <a:p>
            <a:pPr indent="0" lvl="0" marL="0" rtl="0" algn="l">
              <a:spcBef>
                <a:spcPts val="0"/>
              </a:spcBef>
              <a:spcAft>
                <a:spcPts val="0"/>
              </a:spcAft>
              <a:buNone/>
            </a:pPr>
            <a:r>
              <a:rPr lang="en"/>
              <a:t>An example of this would be if a customer came to you complaining of their recent purchase, using very belittling language, jumping to the conclusion that this mistake had been made purposely and told you that they were going to report you, speaking to you from their critical parent state, intending you to then reply from your child ego state, such as been very apologetic, begging them not to report you, responding with anything that strengthens their authority in the situation.</a:t>
            </a:r>
            <a:endParaRPr/>
          </a:p>
          <a:p>
            <a:pPr indent="0" lvl="0" marL="0" rtl="0" algn="l">
              <a:spcBef>
                <a:spcPts val="0"/>
              </a:spcBef>
              <a:spcAft>
                <a:spcPts val="0"/>
              </a:spcAft>
              <a:buNone/>
            </a:pPr>
            <a:r>
              <a:rPr lang="en"/>
              <a:t>However, if you were to respond from your adult or parent state instead then this would cause a crossed transaction, and someone would then have to shift their ego states to accommodate for this and so the communication can continue.</a:t>
            </a:r>
            <a:endParaRPr/>
          </a:p>
          <a:p>
            <a:pPr indent="0" lvl="0" marL="0" rtl="0" algn="l">
              <a:spcBef>
                <a:spcPts val="0"/>
              </a:spcBef>
              <a:spcAft>
                <a:spcPts val="0"/>
              </a:spcAft>
              <a:buNone/>
            </a:pPr>
            <a:r>
              <a:rPr lang="en"/>
              <a:t>TA believes that if you respond from your adult state it is more likely that the sender can then also come back into their adult state, to accommodate for the discrepancy in uncomplimentary ego states, resulting in transactions from adult to adult, which are healthier and more respectful.</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bec62c33d1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bec62c33d1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Ulterior transactions are when the sender outwardly gives a message to the receiver that sounds like its coming from his adult state to the receiver's adult state.</a:t>
            </a:r>
            <a:endParaRPr/>
          </a:p>
          <a:p>
            <a:pPr indent="0" lvl="0" marL="0" rtl="0" algn="l">
              <a:spcBef>
                <a:spcPts val="0"/>
              </a:spcBef>
              <a:spcAft>
                <a:spcPts val="0"/>
              </a:spcAft>
              <a:buNone/>
            </a:pPr>
            <a:r>
              <a:rPr lang="en"/>
              <a:t>However, there is actually an underlying, subtle message given from the sender's child or parent state, with the intention of been received by the responder's child or parent state, thus two messages are sent at the same time. This can be done consciously or unconsciously by the sender.</a:t>
            </a:r>
            <a:endParaRPr/>
          </a:p>
          <a:p>
            <a:pPr indent="0" lvl="0" marL="0" rtl="0" algn="l">
              <a:spcBef>
                <a:spcPts val="0"/>
              </a:spcBef>
              <a:spcAft>
                <a:spcPts val="0"/>
              </a:spcAft>
              <a:buNone/>
            </a:pPr>
            <a:r>
              <a:rPr lang="en"/>
              <a:t>This type of interaction is highlighted in the image showing the dashed line. An example of this would be if someone's teacher or friend said ‘You can choose to study subjects that lead to becoming a doctor, however it is very hard and requires lots of intelligence’.</a:t>
            </a:r>
            <a:endParaRPr/>
          </a:p>
          <a:p>
            <a:pPr indent="0" lvl="0" marL="0" rtl="0" algn="l">
              <a:spcBef>
                <a:spcPts val="0"/>
              </a:spcBef>
              <a:spcAft>
                <a:spcPts val="0"/>
              </a:spcAft>
              <a:buNone/>
            </a:pPr>
            <a:r>
              <a:rPr lang="en"/>
              <a:t>The use of language suggests adult to adult respectful communication with a subtle warning, however they may have said it with the intent of triggering the receiver's rebellious child ego state, so they might think ‘I will show you that I am also very intelligent and can become a doctor’ and thus study harder.</a:t>
            </a:r>
            <a:endParaRPr/>
          </a:p>
          <a:p>
            <a:pPr indent="0" lvl="0" marL="0" rtl="0" algn="l">
              <a:spcBef>
                <a:spcPts val="0"/>
              </a:spcBef>
              <a:spcAft>
                <a:spcPts val="0"/>
              </a:spcAft>
              <a:buNone/>
            </a:pPr>
            <a:r>
              <a:rPr lang="en"/>
              <a:t>The three different transactions in communication are not defined by verbal language and words alone, it also incorporates tone of voice, body language and facial expressions.</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08d90b740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08d90b740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general goal or motive of TA therapy is to strengthen the adult state of the client, this is done through using skilful questioning and tools to understand what causes the client to shift into parent or child ego mode, and thus come up with helpful strategies to use in these moments to stay in their adult state instead (Berne, 1958).</a:t>
            </a:r>
            <a:endParaRPr/>
          </a:p>
          <a:p>
            <a:pPr indent="0" lvl="0" marL="0" rtl="0" algn="l">
              <a:spcBef>
                <a:spcPts val="0"/>
              </a:spcBef>
              <a:spcAft>
                <a:spcPts val="0"/>
              </a:spcAft>
              <a:buNone/>
            </a:pPr>
            <a:r>
              <a:rPr lang="en"/>
              <a:t>TA believes that our childhood experiences, particularly from birth to five years, strongly effects our behaviors and our responses in social interactions, so importance is placed on our upbringing and how we were parented.</a:t>
            </a:r>
            <a:endParaRPr/>
          </a:p>
          <a:p>
            <a:pPr indent="0" lvl="0" marL="0" rtl="0" algn="l">
              <a:spcBef>
                <a:spcPts val="0"/>
              </a:spcBef>
              <a:spcAft>
                <a:spcPts val="0"/>
              </a:spcAft>
              <a:buNone/>
            </a:pPr>
            <a:r>
              <a:rPr lang="en"/>
              <a:t>This process is also referred to as script analysis, which analyses and explores our scripts developed in childhood. Scripts are unconsciously built beliefs and views we have of ourselves, others and the world, which we developed to make sense of our internal and external environments, from early experiences and interactions.</a:t>
            </a:r>
            <a:endParaRPr/>
          </a:p>
          <a:p>
            <a:pPr indent="0" lvl="0" marL="0" rtl="0" algn="l">
              <a:spcBef>
                <a:spcPts val="0"/>
              </a:spcBef>
              <a:spcAft>
                <a:spcPts val="0"/>
              </a:spcAft>
              <a:buNone/>
            </a:pPr>
            <a:r>
              <a:rPr lang="en"/>
              <a:t>During script analysis any positive or negative reinforcements we were given as a child to behave or not behave in a certain way will be explored, along with life messages we given I.e. ‘only lucky people become rich’, or ‘you have to suffer to succeed’.</a:t>
            </a:r>
            <a:endParaRPr/>
          </a:p>
          <a:p>
            <a:pPr indent="0" lvl="0" marL="0" rtl="0" algn="l">
              <a:spcBef>
                <a:spcPts val="0"/>
              </a:spcBef>
              <a:spcAft>
                <a:spcPts val="0"/>
              </a:spcAft>
              <a:buNone/>
            </a:pPr>
            <a:r>
              <a:rPr lang="en"/>
              <a:t>People will also explore whether or not they are modeling/ copying how they observed their parents and authority figures behaving.</a:t>
            </a:r>
            <a:endParaRPr/>
          </a:p>
          <a:p>
            <a:pPr indent="0" lvl="0" marL="0" rtl="0" algn="l">
              <a:spcBef>
                <a:spcPts val="0"/>
              </a:spcBef>
              <a:spcAft>
                <a:spcPts val="0"/>
              </a:spcAft>
              <a:buNone/>
            </a:pPr>
            <a:r>
              <a:rPr lang="en"/>
              <a:t>Additionally, more subtle messages we received growing up will be analyzed (referred to as injunctions) such as, always been told to be quiet when your parents were speaking to friends, could imprint the belief ‘no one wants to hear me’ or ‘what I want to say doesn’t really matter’, these would be explored in therapy along with how they currently effect are interactions now.</a:t>
            </a:r>
            <a:endParaRPr/>
          </a:p>
          <a:p>
            <a:pPr indent="0" lvl="0" marL="0" rtl="0" algn="l">
              <a:spcBef>
                <a:spcPts val="0"/>
              </a:spcBef>
              <a:spcAft>
                <a:spcPts val="0"/>
              </a:spcAft>
              <a:buNone/>
            </a:pPr>
            <a:r>
              <a:rPr lang="en"/>
              <a:t>The parent, adult and child diagram, or ‘structural diagram’ as Berne called it, is a useful tool that TA practitioners use, as a helpful visual in aiding clients to understand the three states they have within them, effecting their behavioral and social interactions, and a way of helping them to see how the three states interact with each other during particular situations and particular people they communicate with.</a:t>
            </a:r>
            <a:endParaRPr/>
          </a:p>
          <a:p>
            <a:pPr indent="0" lvl="0" marL="0" rtl="0" algn="l">
              <a:spcBef>
                <a:spcPts val="0"/>
              </a:spcBef>
              <a:spcAft>
                <a:spcPts val="0"/>
              </a:spcAft>
              <a:buNone/>
            </a:pPr>
            <a:r>
              <a:rPr lang="en"/>
              <a:t>TA can be used in short term therapy, in a brief solution-focused way, or a more in-depth long-term way, with the aim of gaining more insight into our unconscious world, and improving our relationships with others and reducing conflict.</a:t>
            </a:r>
            <a:endParaRPr/>
          </a:p>
          <a:p>
            <a:pPr indent="0" lvl="0" marL="0" rtl="0" algn="l">
              <a:spcBef>
                <a:spcPts val="0"/>
              </a:spcBef>
              <a:spcAft>
                <a:spcPts val="0"/>
              </a:spcAft>
              <a:buNone/>
            </a:pPr>
            <a:r>
              <a:rPr lang="en"/>
              <a:t>TA is versatile and can be used in individual psychotherapy, couple's psychotherapy, family counseling, and can also be helpful for other practitioners to apply to their work with clients such as nurses, teachers, and even in industries such as business or sales training.</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08d90b740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08d90b740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 research on TA appears to be promising in its ability to improve relationships and decrease conflict, improve individual life satisfaction including self-esteem, and also shows its effectiveness in aiding people at work during their interactions with clients.</a:t>
            </a:r>
            <a:endParaRPr/>
          </a:p>
          <a:p>
            <a:pPr indent="0" lvl="0" marL="0" rtl="0" algn="l">
              <a:spcBef>
                <a:spcPts val="0"/>
              </a:spcBef>
              <a:spcAft>
                <a:spcPts val="0"/>
              </a:spcAft>
              <a:buNone/>
            </a:pPr>
            <a:r>
              <a:rPr lang="en"/>
              <a:t>Below are a few of these studies and their findings, more research on TA can be found online. Nayeri, Lotfi, &amp; Noorani (2014) provided 15 couples with group transactional analysis sessions, the couples attended 8 sessions, each of 90 minutes.</a:t>
            </a:r>
            <a:endParaRPr/>
          </a:p>
          <a:p>
            <a:pPr indent="0" lvl="0" marL="0" rtl="0" algn="l">
              <a:spcBef>
                <a:spcPts val="0"/>
              </a:spcBef>
              <a:spcAft>
                <a:spcPts val="0"/>
              </a:spcAft>
              <a:buNone/>
            </a:pPr>
            <a:r>
              <a:rPr lang="en"/>
              <a:t>The couples originally had very low scores of rated intimacy levels, when tested again after the 8 TA sessions they showed significantly increased intimacy levels between each 15 couples, this increase remained stable when retested 3 months later.</a:t>
            </a:r>
            <a:endParaRPr/>
          </a:p>
          <a:p>
            <a:pPr indent="0" lvl="0" marL="0" rtl="0" algn="l">
              <a:spcBef>
                <a:spcPts val="0"/>
              </a:spcBef>
              <a:spcAft>
                <a:spcPts val="0"/>
              </a:spcAft>
              <a:buNone/>
            </a:pPr>
            <a:r>
              <a:rPr lang="en"/>
              <a:t>This suggests that TA is a good educational and therapy tool to use to help improve intimacy and bonding in romantic relationships. Similarly, Alkasir et al (2017) provided 20 married women with 8 TA sessions, and found that after the 8 sessions their reported marital discord, conflicts and control-oriented behavior were significantly decreased, including economic control, intimidation and emotional control.</a:t>
            </a:r>
            <a:endParaRPr/>
          </a:p>
          <a:p>
            <a:pPr indent="0" lvl="0" marL="0" rtl="0" algn="l">
              <a:spcBef>
                <a:spcPts val="0"/>
              </a:spcBef>
              <a:spcAft>
                <a:spcPts val="0"/>
              </a:spcAft>
              <a:buNone/>
            </a:pPr>
            <a:r>
              <a:rPr lang="en"/>
              <a:t>The 8 sessions led to increased marital intimacy and satisfaction, and that the participants reported been able to apply the skills and knowledge learned in TA sessions to other areas of their life also.</a:t>
            </a:r>
            <a:endParaRPr/>
          </a:p>
          <a:p>
            <a:pPr indent="0" lvl="0" marL="0" rtl="0" algn="l">
              <a:spcBef>
                <a:spcPts val="0"/>
              </a:spcBef>
              <a:spcAft>
                <a:spcPts val="0"/>
              </a:spcAft>
              <a:buNone/>
            </a:pPr>
            <a:r>
              <a:rPr lang="en"/>
              <a:t>A study by Saberinia &amp; Niknejadi (2019) gave 15 mothers of children with oppositional deficiency disorder, 8 weekly 90-minute sessions of TA, and found it to significantly improve their relationship with their children, minimising conflicts and stopping any ‘games’ taking place between them as interactions would take place more frequently from adult-adult states.</a:t>
            </a:r>
            <a:endParaRPr/>
          </a:p>
          <a:p>
            <a:pPr indent="0" lvl="0" marL="0" rtl="0" algn="l">
              <a:spcBef>
                <a:spcPts val="0"/>
              </a:spcBef>
              <a:spcAft>
                <a:spcPts val="0"/>
              </a:spcAft>
              <a:buNone/>
            </a:pPr>
            <a:r>
              <a:rPr lang="en"/>
              <a:t>Research also suggests that TA can help mothers to parent their children from a healthier authoritative parent style, rather than authoritarian and permissive styles (with reference to Baumrind’s 3 parenting styles) which means that they have better control over their emotions and reactions, and can communicate with their children from the adult position rather than taking part in conflicts and scolding them, which can lead to the improved well-being of the children (Eghbali, Mousavi, &amp; Hakima, 2017).</a:t>
            </a:r>
            <a:endParaRPr/>
          </a:p>
          <a:p>
            <a:pPr indent="0" lvl="0" marL="0" rtl="0" algn="l">
              <a:spcBef>
                <a:spcPts val="0"/>
              </a:spcBef>
              <a:spcAft>
                <a:spcPts val="0"/>
              </a:spcAft>
              <a:buNone/>
            </a:pPr>
            <a:r>
              <a:rPr lang="en"/>
              <a:t>Providing 8 weekly, 90 minute TA sessions has been shown to improve prisoner's self-esteem levels, when testing 35 prisoners with a self-esteem test before beginning sessions and again after the 8 sessions (Torkaman et al, 2020).</a:t>
            </a:r>
            <a:endParaRPr/>
          </a:p>
          <a:p>
            <a:pPr indent="0" lvl="0" marL="0" rtl="0" algn="l">
              <a:spcBef>
                <a:spcPts val="0"/>
              </a:spcBef>
              <a:spcAft>
                <a:spcPts val="0"/>
              </a:spcAft>
              <a:buNone/>
            </a:pPr>
            <a:r>
              <a:rPr lang="en"/>
              <a:t>Lastly, a research study has shown that knowledge of TA theory, the ego states and types of transaction can help psychiatric nurses to communicate and interact with their patients more effectively, which then leads to patients feeling more relaxed and responding better to treatment (Ertem and Eker, 2016).</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08d90b740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08d90b740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08d90b740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08d90b740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bec62c33d1_0_5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g1bec62c33d1_0_5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bec62c33d1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bec62c33d1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bec62c33d1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bec62c33d1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bec62c33d1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bec62c33d1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Transactional Analysis (TA) is is a psychoanalytic theory and method of therapy, developed by Eric Berne during the 1950s. Transactions refer to the communication exchanges between people.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During a conversation with someone, the person starting the communication will give the ‘transaction stimulus’ and then the person receiving this stimulus (or message of communication) will give the ‘transaction response’.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Transactional analysis is the method used to analyses this process of transactions in communication with others. It requires us to be aware of how we feel, think and behave during interactions with others.</a:t>
            </a:r>
            <a:endParaRPr/>
          </a:p>
          <a:p>
            <a:pPr indent="0" lvl="0" marL="0" rtl="0" algn="l">
              <a:spcBef>
                <a:spcPts val="0"/>
              </a:spcBef>
              <a:spcAft>
                <a:spcPts val="0"/>
              </a:spcAft>
              <a:buNone/>
            </a:pPr>
            <a:r>
              <a:rPr lang="en"/>
              <a:t>TA recognized that the human personality is made up of three "ego states"; each of which is an entire system of thought, feeling, and behavior from which we interact with each other. The Parent, Adult and Child ego states and the interaction between them form the foundation of transactional analysis theory.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Transactional analysts are trained to recognize which ego states people are transacting from and to follow the transactional sequences so they can intervene and improve the quality and effectiveness of communication.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bec62c33d1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1bec62c33d1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bec62c33d1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bec62c33d1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bec62c33d1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bec62c33d1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bec62c33d1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bec62c33d1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bec62c33d1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bec62c33d1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1bec62c33d1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1bec62c33d1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bec62c33d1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1bec62c33d1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1bec62c33d1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1bec62c33d1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bec62c33d1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bec62c33d1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 was founded by Eric Berne in the late 1950s. Eric Berne was born in Canada in 1910 and died in 1970, his field of expertise was rooted in psychoanalysis.</a:t>
            </a:r>
            <a:endParaRPr/>
          </a:p>
          <a:p>
            <a:pPr indent="0" lvl="0" marL="0" rtl="0" algn="l">
              <a:spcBef>
                <a:spcPts val="0"/>
              </a:spcBef>
              <a:spcAft>
                <a:spcPts val="0"/>
              </a:spcAft>
              <a:buNone/>
            </a:pPr>
            <a:r>
              <a:rPr lang="en"/>
              <a:t>His ideas for TA developed from Sigmund Freud's psychoanalytic theory that childhood experiences have a great impact on our lives as adults and are the basis for the development of our personalities, and psychological or emotional issues that we suffer.</a:t>
            </a:r>
            <a:endParaRPr/>
          </a:p>
          <a:p>
            <a:pPr indent="0" lvl="0" marL="0" rtl="0" algn="l">
              <a:spcBef>
                <a:spcPts val="0"/>
              </a:spcBef>
              <a:spcAft>
                <a:spcPts val="0"/>
              </a:spcAft>
              <a:buNone/>
            </a:pPr>
            <a:r>
              <a:rPr lang="en"/>
              <a:t>In the same way, Berne believed that our childhood experiences, particularly how we are parented, effects the developmental formation of our three ego states (Parent, Adult and Child).</a:t>
            </a:r>
            <a:endParaRPr/>
          </a:p>
          <a:p>
            <a:pPr indent="0" lvl="0" marL="0" rtl="0" algn="l">
              <a:spcBef>
                <a:spcPts val="0"/>
              </a:spcBef>
              <a:spcAft>
                <a:spcPts val="0"/>
              </a:spcAft>
              <a:buNone/>
            </a:pPr>
            <a:r>
              <a:rPr lang="en"/>
              <a:t>This can then unconsciously cause us to replay the same attitudes and behaviors that our parents had towards us to someone else during a conversation, or to respond to communication and interactions with past childhood anxieties and emotions.</a:t>
            </a:r>
            <a:endParaRPr/>
          </a:p>
          <a:p>
            <a:pPr indent="0" lvl="0" marL="0" rtl="0" algn="l">
              <a:spcBef>
                <a:spcPts val="0"/>
              </a:spcBef>
              <a:spcAft>
                <a:spcPts val="0"/>
              </a:spcAft>
              <a:buNone/>
            </a:pPr>
            <a:r>
              <a:rPr lang="en"/>
              <a:t>Eric Berne proposed that dysfunctional behavior is the result of self-limiting decisions made in childhood in the interest of survival. Such decisions culminate in what Berne called the "life script," the pre-conscious life plan that governs the way life is lived out.</a:t>
            </a:r>
            <a:endParaRPr/>
          </a:p>
          <a:p>
            <a:pPr indent="0" lvl="0" marL="0" rtl="0" algn="l">
              <a:spcBef>
                <a:spcPts val="0"/>
              </a:spcBef>
              <a:spcAft>
                <a:spcPts val="0"/>
              </a:spcAft>
              <a:buNone/>
            </a:pPr>
            <a:r>
              <a:rPr lang="en"/>
              <a:t>Changing the life script is the aim of transactional analysis psychotherapy. Replacing violent organizational or societal scripting with cooperative non-violent behavior is the aim of other applications of transactional analysis.</a:t>
            </a:r>
            <a:endParaRPr/>
          </a:p>
          <a:p>
            <a:pPr indent="0" lvl="0" marL="0" rtl="0" algn="l">
              <a:spcBef>
                <a:spcPts val="0"/>
              </a:spcBef>
              <a:spcAft>
                <a:spcPts val="0"/>
              </a:spcAft>
              <a:buNone/>
            </a:pPr>
            <a:r>
              <a:rPr lang="en"/>
              <a:t>Since Berne’s creation of TA, other psychotherapists and psychologists have added to it, developing the theory and its therapeutic applications further, such as Thomas Harris and Claude Steiner.</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bec62c33d1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bec62c33d1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TA believes that we have three different states or ways of being during interactions, which are; the child ego state, the parent ego state, and the state of adult (Berne, 1957).</a:t>
            </a:r>
            <a:endParaRPr/>
          </a:p>
          <a:p>
            <a:pPr indent="0" lvl="0" marL="0" rtl="0" algn="l">
              <a:spcBef>
                <a:spcPts val="0"/>
              </a:spcBef>
              <a:spcAft>
                <a:spcPts val="0"/>
              </a:spcAft>
              <a:buNone/>
            </a:pPr>
            <a:r>
              <a:rPr lang="en"/>
              <a:t>Which state we are in during an interaction depends on a few factors, such as how we have been conditioned to act or react from childhood, any past traumas which now cause us to act in a certain way during particular interactions or situations, and how the other person we are interacting with is treating us/ what ego state they are in when speaking to us.</a:t>
            </a:r>
            <a:endParaRPr/>
          </a:p>
          <a:p>
            <a:pPr indent="0" lvl="0" marL="0" rtl="0" algn="l">
              <a:spcBef>
                <a:spcPts val="0"/>
              </a:spcBef>
              <a:spcAft>
                <a:spcPts val="0"/>
              </a:spcAft>
              <a:buNone/>
            </a:pPr>
            <a:r>
              <a:rPr lang="en"/>
              <a:t>Interacting with someone from the state of child or parent mode, is often a default or unconscious reaction that is used, and it takes conscious awareness to be able to bring ourselves back into adult mode and interact from that place instead.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bec62c33d1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bec62c33d1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two subdivisions of the child state; The adapted child and the free child ego states. This is when we interact and respond to someone based on our past conditioning of internal emotions, felt in childhood, so when we revert back to our thinking and feeling from when we were children.</a:t>
            </a:r>
            <a:endParaRPr/>
          </a:p>
          <a:p>
            <a:pPr indent="0" lvl="0" marL="0" rtl="0" algn="l">
              <a:spcBef>
                <a:spcPts val="0"/>
              </a:spcBef>
              <a:spcAft>
                <a:spcPts val="0"/>
              </a:spcAft>
              <a:buNone/>
            </a:pPr>
            <a:r>
              <a:rPr lang="en"/>
              <a:t>The child ego state is built on any reinforcements we were given in childhood, either positive or negative, to behave or not behave in a certain way, that still conditions and affects our interactions today.</a:t>
            </a:r>
            <a:endParaRPr/>
          </a:p>
          <a:p>
            <a:pPr indent="0" lvl="0" marL="0" rtl="0" algn="l">
              <a:spcBef>
                <a:spcPts val="0"/>
              </a:spcBef>
              <a:spcAft>
                <a:spcPts val="0"/>
              </a:spcAft>
              <a:buNone/>
            </a:pPr>
            <a:r>
              <a:rPr lang="en"/>
              <a:t>The adapted child state conforms and acts in accordance to others wishes in order to please them and be seen as good and liked, but it also has a rebellious side when faced with perceived conflict and causes responses of resistance, hostility, and emotional reactivity.</a:t>
            </a:r>
            <a:endParaRPr/>
          </a:p>
          <a:p>
            <a:pPr indent="0" lvl="0" marL="0" rtl="0" algn="l">
              <a:spcBef>
                <a:spcPts val="0"/>
              </a:spcBef>
              <a:spcAft>
                <a:spcPts val="0"/>
              </a:spcAft>
              <a:buNone/>
            </a:pPr>
            <a:r>
              <a:rPr lang="en"/>
              <a:t>The free child ego state can be creative, spontaneous, playful and pleasure seeking.</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bec62c33d1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bec62c33d1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two subdivisions of the parent state; The critical/ controlling parent state and the nurturing parent state. This is behavior and thinking patterns we have been taught from our past interactions with our parents and other authority figures (teachers, grandparents etc).</a:t>
            </a:r>
            <a:endParaRPr/>
          </a:p>
          <a:p>
            <a:pPr indent="0" lvl="0" marL="0" rtl="0" algn="l">
              <a:spcBef>
                <a:spcPts val="0"/>
              </a:spcBef>
              <a:spcAft>
                <a:spcPts val="0"/>
              </a:spcAft>
              <a:buNone/>
            </a:pPr>
            <a:r>
              <a:rPr lang="en"/>
              <a:t>Berne believed our experiences during our first five years of life contributed to the parent ego state. This state holds a lot of judgments on how someone or something is, i.e., it that state where we find ourselves having a lot of ‘shoulds’ and ‘should nots’ about something.</a:t>
            </a:r>
            <a:endParaRPr/>
          </a:p>
          <a:p>
            <a:pPr indent="0" lvl="0" marL="0" rtl="0" algn="l">
              <a:spcBef>
                <a:spcPts val="0"/>
              </a:spcBef>
              <a:spcAft>
                <a:spcPts val="0"/>
              </a:spcAft>
              <a:buNone/>
            </a:pPr>
            <a:r>
              <a:rPr lang="en"/>
              <a:t>People are in this state when they are reactive to a situation and act out of their conditioning, copying how their parents (or another authority figure) treated them and others, instead of analysing each situation afresh in the here and now.</a:t>
            </a:r>
            <a:endParaRPr/>
          </a:p>
          <a:p>
            <a:pPr indent="0" lvl="0" marL="0" rtl="0" algn="l">
              <a:spcBef>
                <a:spcPts val="0"/>
              </a:spcBef>
              <a:spcAft>
                <a:spcPts val="0"/>
              </a:spcAft>
              <a:buNone/>
            </a:pPr>
            <a:r>
              <a:rPr lang="en"/>
              <a:t>It is when we use are voice of authority towards someone. The critical parent is disapproving in a harsh and possibly aggressive way, whereas the nurturing parent tries to take over a situation in more of a rescuing way, trying to sooth others which can be very inappropriate when talking to other adults rather than children.</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bec62c33d1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bec62c33d1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Unlike the other two, the adult state does not have any subdivisions. The adult state interacts with people and its environment in the here and now, not from past conditioning or how other people have told them to be.</a:t>
            </a:r>
            <a:endParaRPr/>
          </a:p>
          <a:p>
            <a:pPr indent="0" lvl="0" marL="0" rtl="0" algn="l">
              <a:spcBef>
                <a:spcPts val="0"/>
              </a:spcBef>
              <a:spcAft>
                <a:spcPts val="0"/>
              </a:spcAft>
              <a:buNone/>
            </a:pPr>
            <a:r>
              <a:rPr lang="en"/>
              <a:t>This state is more open, more rational, and less quick to make harsh judgments on a situation or person.</a:t>
            </a:r>
            <a:endParaRPr/>
          </a:p>
          <a:p>
            <a:pPr indent="0" lvl="0" marL="0" rtl="0" algn="l">
              <a:spcBef>
                <a:spcPts val="0"/>
              </a:spcBef>
              <a:spcAft>
                <a:spcPts val="0"/>
              </a:spcAft>
              <a:buNone/>
            </a:pPr>
            <a:r>
              <a:rPr lang="en"/>
              <a:t>When communication takes place from the adult state, we are more likely to be respectful, make compromises, listen fully to others, and have more healthy social interactions.</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bec62c33d1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bec62c33d1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three states of child, parent and adult effect how we receive, perceive and respond to information or communication from someone.</a:t>
            </a:r>
            <a:endParaRPr/>
          </a:p>
          <a:p>
            <a:pPr indent="0" lvl="0" marL="0" rtl="0" algn="l">
              <a:spcBef>
                <a:spcPts val="0"/>
              </a:spcBef>
              <a:spcAft>
                <a:spcPts val="0"/>
              </a:spcAft>
              <a:buNone/>
            </a:pPr>
            <a:r>
              <a:rPr lang="en"/>
              <a:t>Berne observed that people need strokes, the units of interpersonal recognition, to survive and thrive. Understanding how people give and receive positive and negative strokes and changing unhealthy patterns of stroking are powerful aspects of work in transactional analysis.</a:t>
            </a:r>
            <a:endParaRPr/>
          </a:p>
          <a:p>
            <a:pPr indent="0" lvl="0" marL="0" rtl="0" algn="l">
              <a:spcBef>
                <a:spcPts val="0"/>
              </a:spcBef>
              <a:spcAft>
                <a:spcPts val="0"/>
              </a:spcAft>
              <a:buNone/>
            </a:pPr>
            <a:r>
              <a:rPr lang="en"/>
              <a:t>Transactional analysis believes that adult to adult communication/ transactions leads to the most effective and healthy communication thus relationships with others.</a:t>
            </a:r>
            <a:endParaRPr/>
          </a:p>
          <a:p>
            <a:pPr indent="0" lvl="0" marL="0" rtl="0" algn="l">
              <a:spcBef>
                <a:spcPts val="0"/>
              </a:spcBef>
              <a:spcAft>
                <a:spcPts val="0"/>
              </a:spcAft>
              <a:buNone/>
            </a:pPr>
            <a:r>
              <a:rPr lang="en"/>
              <a:t>The different types of transactions below explain how interactions from the different ego states interact with each other.</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bec62c33d1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bec62c33d1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is important to note that although the phrase ‘complementary transactions’ sounds positive, it does not necessarily mean that this type of communication is always healthy communication.</a:t>
            </a:r>
            <a:endParaRPr/>
          </a:p>
          <a:p>
            <a:pPr indent="0" lvl="0" marL="0" rtl="0" algn="l">
              <a:spcBef>
                <a:spcPts val="0"/>
              </a:spcBef>
              <a:spcAft>
                <a:spcPts val="0"/>
              </a:spcAft>
              <a:buNone/>
            </a:pPr>
            <a:r>
              <a:rPr lang="en"/>
              <a:t>A complementary transaction takes place when the lines between the ego state of the sender and that of the receiver are parallel (which can be seen in the image to the right).</a:t>
            </a:r>
            <a:endParaRPr/>
          </a:p>
          <a:p>
            <a:pPr indent="0" lvl="0" marL="0" rtl="0" algn="l">
              <a:spcBef>
                <a:spcPts val="0"/>
              </a:spcBef>
              <a:spcAft>
                <a:spcPts val="0"/>
              </a:spcAft>
              <a:buNone/>
            </a:pPr>
            <a:r>
              <a:rPr lang="en"/>
              <a:t>This means that whatever ego state that the sender is in, their communication reaches or impacts the desired ego state of the receiver, thus the receiver responds in a way that complements the sender's ego state instead of challenging it.</a:t>
            </a:r>
            <a:endParaRPr/>
          </a:p>
          <a:p>
            <a:pPr indent="0" lvl="0" marL="0" rtl="0" algn="l">
              <a:spcBef>
                <a:spcPts val="0"/>
              </a:spcBef>
              <a:spcAft>
                <a:spcPts val="0"/>
              </a:spcAft>
              <a:buNone/>
            </a:pPr>
            <a:r>
              <a:rPr lang="en"/>
              <a:t>When this complementary transaction happens from adult-to-adult state, it is thought to be the best type of communication, as it is respectful and reduces conflicts.</a:t>
            </a:r>
            <a:endParaRPr/>
          </a:p>
          <a:p>
            <a:pPr indent="0" lvl="0" marL="0" rtl="0" algn="l">
              <a:spcBef>
                <a:spcPts val="0"/>
              </a:spcBef>
              <a:spcAft>
                <a:spcPts val="0"/>
              </a:spcAft>
              <a:buNone/>
            </a:pPr>
            <a:r>
              <a:rPr lang="en"/>
              <a:t>When a complementary transaction happens from the ego state of child and is received and responded to from the ego of state of a nurturing parent, it will also help to reduce conflicts and create a degree of harmony in the interaction, however you can see why this would not necessarily be the best form of interaction in a work place environment between two adults.</a:t>
            </a:r>
            <a:endParaRPr/>
          </a:p>
          <a:p>
            <a:pPr indent="0" lvl="0" marL="0" rtl="0" algn="l">
              <a:spcBef>
                <a:spcPts val="0"/>
              </a:spcBef>
              <a:spcAft>
                <a:spcPts val="0"/>
              </a:spcAft>
              <a:buNone/>
            </a:pPr>
            <a:r>
              <a:rPr lang="en"/>
              <a:t>Or for example, in a marriage if one partner was worried about an event the other may take on a more nurturing parental state to help calm and support them, which is great, however if this is the primary mode of communication between the two then over time it would cause strain and be quite draining.</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jpg"/><Relationship Id="rId3"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0"/>
              </a:spcBef>
              <a:spcAft>
                <a:spcPts val="0"/>
              </a:spcAft>
              <a:buSzPts val="1400"/>
              <a:buChar char="○"/>
              <a:defRPr/>
            </a:lvl2pPr>
            <a:lvl3pPr indent="-317500" lvl="2" marL="1371600" rtl="0" algn="ctr">
              <a:lnSpc>
                <a:spcPct val="115000"/>
              </a:lnSpc>
              <a:spcBef>
                <a:spcPts val="0"/>
              </a:spcBef>
              <a:spcAft>
                <a:spcPts val="0"/>
              </a:spcAft>
              <a:buSzPts val="1400"/>
              <a:buChar char="■"/>
              <a:defRPr/>
            </a:lvl3pPr>
            <a:lvl4pPr indent="-317500" lvl="3" marL="1828800" rtl="0" algn="ctr">
              <a:lnSpc>
                <a:spcPct val="115000"/>
              </a:lnSpc>
              <a:spcBef>
                <a:spcPts val="0"/>
              </a:spcBef>
              <a:spcAft>
                <a:spcPts val="0"/>
              </a:spcAft>
              <a:buSzPts val="1400"/>
              <a:buChar char="●"/>
              <a:defRPr/>
            </a:lvl4pPr>
            <a:lvl5pPr indent="-317500" lvl="4" marL="2286000" rtl="0" algn="ctr">
              <a:lnSpc>
                <a:spcPct val="115000"/>
              </a:lnSpc>
              <a:spcBef>
                <a:spcPts val="0"/>
              </a:spcBef>
              <a:spcAft>
                <a:spcPts val="0"/>
              </a:spcAft>
              <a:buSzPts val="1400"/>
              <a:buChar char="○"/>
              <a:defRPr/>
            </a:lvl5pPr>
            <a:lvl6pPr indent="-317500" lvl="5" marL="2743200" rtl="0" algn="ctr">
              <a:lnSpc>
                <a:spcPct val="115000"/>
              </a:lnSpc>
              <a:spcBef>
                <a:spcPts val="0"/>
              </a:spcBef>
              <a:spcAft>
                <a:spcPts val="0"/>
              </a:spcAft>
              <a:buSzPts val="1400"/>
              <a:buChar char="■"/>
              <a:defRPr/>
            </a:lvl6pPr>
            <a:lvl7pPr indent="-317500" lvl="6" marL="3200400" rtl="0" algn="ctr">
              <a:lnSpc>
                <a:spcPct val="115000"/>
              </a:lnSpc>
              <a:spcBef>
                <a:spcPts val="0"/>
              </a:spcBef>
              <a:spcAft>
                <a:spcPts val="0"/>
              </a:spcAft>
              <a:buSzPts val="1400"/>
              <a:buChar char="●"/>
              <a:defRPr/>
            </a:lvl7pPr>
            <a:lvl8pPr indent="-317500" lvl="7" marL="3657600" rtl="0" algn="ctr">
              <a:lnSpc>
                <a:spcPct val="115000"/>
              </a:lnSpc>
              <a:spcBef>
                <a:spcPts val="0"/>
              </a:spcBef>
              <a:spcAft>
                <a:spcPts val="0"/>
              </a:spcAft>
              <a:buSzPts val="1400"/>
              <a:buChar char="○"/>
              <a:defRPr/>
            </a:lvl8pPr>
            <a:lvl9pPr indent="-317500" lvl="8" marL="4114800" rtl="0" algn="ctr">
              <a:lnSpc>
                <a:spcPct val="115000"/>
              </a:lnSpc>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9" name="Shape 99"/>
        <p:cNvGrpSpPr/>
        <p:nvPr/>
      </p:nvGrpSpPr>
      <p:grpSpPr>
        <a:xfrm>
          <a:off x="0" y="0"/>
          <a:ext cx="0" cy="0"/>
          <a:chOff x="0" y="0"/>
          <a:chExt cx="0" cy="0"/>
        </a:xfrm>
      </p:grpSpPr>
      <p:sp>
        <p:nvSpPr>
          <p:cNvPr id="100" name="Google Shape;100;p2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1" name="Google Shape;101;p26"/>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2" name="Google Shape;102;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3" name="Shape 103"/>
        <p:cNvGrpSpPr/>
        <p:nvPr/>
      </p:nvGrpSpPr>
      <p:grpSpPr>
        <a:xfrm>
          <a:off x="0" y="0"/>
          <a:ext cx="0" cy="0"/>
          <a:chOff x="0" y="0"/>
          <a:chExt cx="0" cy="0"/>
        </a:xfrm>
      </p:grpSpPr>
      <p:sp>
        <p:nvSpPr>
          <p:cNvPr id="104" name="Google Shape;104;p2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5" name="Google Shape;105;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6" name="Shape 106"/>
        <p:cNvGrpSpPr/>
        <p:nvPr/>
      </p:nvGrpSpPr>
      <p:grpSpPr>
        <a:xfrm>
          <a:off x="0" y="0"/>
          <a:ext cx="0" cy="0"/>
          <a:chOff x="0" y="0"/>
          <a:chExt cx="0" cy="0"/>
        </a:xfrm>
      </p:grpSpPr>
      <p:sp>
        <p:nvSpPr>
          <p:cNvPr id="107" name="Google Shape;10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8" name="Google Shape;108;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9" name="Google Shape;109;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0" name="Shape 110"/>
        <p:cNvGrpSpPr/>
        <p:nvPr/>
      </p:nvGrpSpPr>
      <p:grpSpPr>
        <a:xfrm>
          <a:off x="0" y="0"/>
          <a:ext cx="0" cy="0"/>
          <a:chOff x="0" y="0"/>
          <a:chExt cx="0" cy="0"/>
        </a:xfrm>
      </p:grpSpPr>
      <p:sp>
        <p:nvSpPr>
          <p:cNvPr id="111" name="Google Shape;11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2" name="Google Shape;112;p29"/>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13" name="Google Shape;113;p29"/>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14" name="Google Shape;114;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5" name="Shape 115"/>
        <p:cNvGrpSpPr/>
        <p:nvPr/>
      </p:nvGrpSpPr>
      <p:grpSpPr>
        <a:xfrm>
          <a:off x="0" y="0"/>
          <a:ext cx="0" cy="0"/>
          <a:chOff x="0" y="0"/>
          <a:chExt cx="0" cy="0"/>
        </a:xfrm>
      </p:grpSpPr>
      <p:sp>
        <p:nvSpPr>
          <p:cNvPr id="116" name="Google Shape;116;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7" name="Google Shape;117;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8" name="Shape 118"/>
        <p:cNvGrpSpPr/>
        <p:nvPr/>
      </p:nvGrpSpPr>
      <p:grpSpPr>
        <a:xfrm>
          <a:off x="0" y="0"/>
          <a:ext cx="0" cy="0"/>
          <a:chOff x="0" y="0"/>
          <a:chExt cx="0" cy="0"/>
        </a:xfrm>
      </p:grpSpPr>
      <p:sp>
        <p:nvSpPr>
          <p:cNvPr id="119" name="Google Shape;119;p31"/>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0" name="Google Shape;120;p31"/>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21" name="Google Shape;121;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2" name="Shape 122"/>
        <p:cNvGrpSpPr/>
        <p:nvPr/>
      </p:nvGrpSpPr>
      <p:grpSpPr>
        <a:xfrm>
          <a:off x="0" y="0"/>
          <a:ext cx="0" cy="0"/>
          <a:chOff x="0" y="0"/>
          <a:chExt cx="0" cy="0"/>
        </a:xfrm>
      </p:grpSpPr>
      <p:sp>
        <p:nvSpPr>
          <p:cNvPr id="123" name="Google Shape;123;p32"/>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24" name="Google Shape;124;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5" name="Shape 125"/>
        <p:cNvGrpSpPr/>
        <p:nvPr/>
      </p:nvGrpSpPr>
      <p:grpSpPr>
        <a:xfrm>
          <a:off x="0" y="0"/>
          <a:ext cx="0" cy="0"/>
          <a:chOff x="0" y="0"/>
          <a:chExt cx="0" cy="0"/>
        </a:xfrm>
      </p:grpSpPr>
      <p:sp>
        <p:nvSpPr>
          <p:cNvPr id="126" name="Google Shape;126;p3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3"/>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28" name="Google Shape;128;p33"/>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29" name="Google Shape;129;p33"/>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30" name="Google Shape;130;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1" name="Shape 131"/>
        <p:cNvGrpSpPr/>
        <p:nvPr/>
      </p:nvGrpSpPr>
      <p:grpSpPr>
        <a:xfrm>
          <a:off x="0" y="0"/>
          <a:ext cx="0" cy="0"/>
          <a:chOff x="0" y="0"/>
          <a:chExt cx="0" cy="0"/>
        </a:xfrm>
      </p:grpSpPr>
      <p:sp>
        <p:nvSpPr>
          <p:cNvPr id="132" name="Google Shape;132;p34"/>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33" name="Google Shape;133;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4" name="Shape 134"/>
        <p:cNvGrpSpPr/>
        <p:nvPr/>
      </p:nvGrpSpPr>
      <p:grpSpPr>
        <a:xfrm>
          <a:off x="0" y="0"/>
          <a:ext cx="0" cy="0"/>
          <a:chOff x="0" y="0"/>
          <a:chExt cx="0" cy="0"/>
        </a:xfrm>
      </p:grpSpPr>
      <p:sp>
        <p:nvSpPr>
          <p:cNvPr id="135" name="Google Shape;135;p3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6" name="Google Shape;136;p35"/>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37" name="Google Shape;137;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8" name="Shape 138"/>
        <p:cNvGrpSpPr/>
        <p:nvPr/>
      </p:nvGrpSpPr>
      <p:grpSpPr>
        <a:xfrm>
          <a:off x="0" y="0"/>
          <a:ext cx="0" cy="0"/>
          <a:chOff x="0" y="0"/>
          <a:chExt cx="0" cy="0"/>
        </a:xfrm>
      </p:grpSpPr>
      <p:sp>
        <p:nvSpPr>
          <p:cNvPr id="139" name="Google Shape;139;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140" name="Shape 140"/>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1" name="Shape 141"/>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142" name="Shape 142"/>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143" name="Shape 143"/>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44" name="Shape 144"/>
        <p:cNvGrpSpPr/>
        <p:nvPr/>
      </p:nvGrpSpPr>
      <p:grpSpPr>
        <a:xfrm>
          <a:off x="0" y="0"/>
          <a:ext cx="0" cy="0"/>
          <a:chOff x="0" y="0"/>
          <a:chExt cx="0" cy="0"/>
        </a:xfrm>
      </p:grpSpPr>
      <p:sp>
        <p:nvSpPr>
          <p:cNvPr id="145" name="Google Shape;145;p41"/>
          <p:cNvSpPr txBox="1"/>
          <p:nvPr>
            <p:ph type="title"/>
          </p:nvPr>
        </p:nvSpPr>
        <p:spPr>
          <a:xfrm>
            <a:off x="304800" y="342900"/>
            <a:ext cx="8686800" cy="6285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chemeClr val="dk2"/>
              </a:buClr>
              <a:buSzPts val="3600"/>
              <a:buFont typeface="Source Sans Pro"/>
              <a:buNone/>
              <a:defRPr b="0" i="0" sz="3600" u="none" cap="none" strike="noStrike">
                <a:solidFill>
                  <a:schemeClr val="dk2"/>
                </a:solidFill>
                <a:latin typeface="Source Sans Pro"/>
                <a:ea typeface="Source Sans Pro"/>
                <a:cs typeface="Source Sans Pro"/>
                <a:sym typeface="Source Sans Pro"/>
              </a:defRPr>
            </a:lvl1pPr>
            <a:lvl2pPr lvl="1" rtl="0" algn="l">
              <a:lnSpc>
                <a:spcPct val="100000"/>
              </a:lnSpc>
              <a:spcBef>
                <a:spcPts val="0"/>
              </a:spcBef>
              <a:spcAft>
                <a:spcPts val="0"/>
              </a:spcAft>
              <a:buSzPts val="2800"/>
              <a:buNone/>
              <a:defRPr sz="1800"/>
            </a:lvl2pPr>
            <a:lvl3pPr lvl="2" rtl="0" algn="l">
              <a:lnSpc>
                <a:spcPct val="100000"/>
              </a:lnSpc>
              <a:spcBef>
                <a:spcPts val="0"/>
              </a:spcBef>
              <a:spcAft>
                <a:spcPts val="0"/>
              </a:spcAft>
              <a:buSzPts val="2800"/>
              <a:buNone/>
              <a:defRPr sz="1800"/>
            </a:lvl3pPr>
            <a:lvl4pPr lvl="3" rtl="0" algn="l">
              <a:lnSpc>
                <a:spcPct val="100000"/>
              </a:lnSpc>
              <a:spcBef>
                <a:spcPts val="0"/>
              </a:spcBef>
              <a:spcAft>
                <a:spcPts val="0"/>
              </a:spcAft>
              <a:buSzPts val="2800"/>
              <a:buNone/>
              <a:defRPr sz="1800"/>
            </a:lvl4pPr>
            <a:lvl5pPr lvl="4" rtl="0" algn="l">
              <a:lnSpc>
                <a:spcPct val="100000"/>
              </a:lnSpc>
              <a:spcBef>
                <a:spcPts val="0"/>
              </a:spcBef>
              <a:spcAft>
                <a:spcPts val="0"/>
              </a:spcAft>
              <a:buSzPts val="2800"/>
              <a:buNone/>
              <a:defRPr sz="1800"/>
            </a:lvl5pPr>
            <a:lvl6pPr lvl="5" rtl="0" algn="l">
              <a:lnSpc>
                <a:spcPct val="100000"/>
              </a:lnSpc>
              <a:spcBef>
                <a:spcPts val="0"/>
              </a:spcBef>
              <a:spcAft>
                <a:spcPts val="0"/>
              </a:spcAft>
              <a:buSzPts val="2800"/>
              <a:buNone/>
              <a:defRPr sz="1800"/>
            </a:lvl6pPr>
            <a:lvl7pPr lvl="6" rtl="0" algn="l">
              <a:lnSpc>
                <a:spcPct val="100000"/>
              </a:lnSpc>
              <a:spcBef>
                <a:spcPts val="0"/>
              </a:spcBef>
              <a:spcAft>
                <a:spcPts val="0"/>
              </a:spcAft>
              <a:buSzPts val="2800"/>
              <a:buNone/>
              <a:defRPr sz="1800"/>
            </a:lvl7pPr>
            <a:lvl8pPr lvl="7" rtl="0" algn="l">
              <a:lnSpc>
                <a:spcPct val="100000"/>
              </a:lnSpc>
              <a:spcBef>
                <a:spcPts val="0"/>
              </a:spcBef>
              <a:spcAft>
                <a:spcPts val="0"/>
              </a:spcAft>
              <a:buSzPts val="2800"/>
              <a:buNone/>
              <a:defRPr sz="1800"/>
            </a:lvl8pPr>
            <a:lvl9pPr lvl="8" rtl="0" algn="l">
              <a:lnSpc>
                <a:spcPct val="100000"/>
              </a:lnSpc>
              <a:spcBef>
                <a:spcPts val="0"/>
              </a:spcBef>
              <a:spcAft>
                <a:spcPts val="0"/>
              </a:spcAft>
              <a:buSzPts val="2800"/>
              <a:buNone/>
              <a:defRPr sz="1800"/>
            </a:lvl9pPr>
          </a:lstStyle>
          <a:p/>
        </p:txBody>
      </p:sp>
      <p:sp>
        <p:nvSpPr>
          <p:cNvPr id="146" name="Google Shape;146;p41"/>
          <p:cNvSpPr txBox="1"/>
          <p:nvPr>
            <p:ph idx="1" type="body"/>
          </p:nvPr>
        </p:nvSpPr>
        <p:spPr>
          <a:xfrm>
            <a:off x="304800" y="1165622"/>
            <a:ext cx="8686800" cy="3394500"/>
          </a:xfrm>
          <a:prstGeom prst="rect">
            <a:avLst/>
          </a:prstGeom>
          <a:noFill/>
          <a:ln>
            <a:noFill/>
          </a:ln>
        </p:spPr>
        <p:txBody>
          <a:bodyPr anchorCtr="0" anchor="t" bIns="45700" lIns="91425" spcFirstLastPara="1" rIns="91425" wrap="square" tIns="45700">
            <a:noAutofit/>
          </a:bodyPr>
          <a:lstStyle>
            <a:lvl1pPr indent="-370840" lvl="0" marL="457200" marR="0" rtl="0" algn="l">
              <a:lnSpc>
                <a:spcPct val="115000"/>
              </a:lnSpc>
              <a:spcBef>
                <a:spcPts val="640"/>
              </a:spcBef>
              <a:spcAft>
                <a:spcPts val="0"/>
              </a:spcAft>
              <a:buClr>
                <a:schemeClr val="accent1"/>
              </a:buClr>
              <a:buSzPts val="2240"/>
              <a:buFont typeface="Noto Sans Symbols"/>
              <a:buChar char="✕"/>
              <a:defRPr b="0" i="0" sz="3200" u="none" cap="none" strike="noStrike">
                <a:solidFill>
                  <a:schemeClr val="dk2"/>
                </a:solidFill>
                <a:latin typeface="Source Sans Pro"/>
                <a:ea typeface="Source Sans Pro"/>
                <a:cs typeface="Source Sans Pro"/>
                <a:sym typeface="Source Sans Pro"/>
              </a:defRPr>
            </a:lvl1pPr>
            <a:lvl2pPr indent="-353060" lvl="1" marL="914400" marR="0" rtl="0" algn="l">
              <a:lnSpc>
                <a:spcPct val="115000"/>
              </a:lnSpc>
              <a:spcBef>
                <a:spcPts val="1600"/>
              </a:spcBef>
              <a:spcAft>
                <a:spcPts val="0"/>
              </a:spcAft>
              <a:buClr>
                <a:schemeClr val="accent1"/>
              </a:buClr>
              <a:buSzPts val="1960"/>
              <a:buFont typeface="Noto Sans Symbols"/>
              <a:buChar char="+"/>
              <a:defRPr b="0" i="0" sz="2800" u="none" cap="none" strike="noStrike">
                <a:solidFill>
                  <a:schemeClr val="dk2"/>
                </a:solidFill>
                <a:latin typeface="Source Sans Pro"/>
                <a:ea typeface="Source Sans Pro"/>
                <a:cs typeface="Source Sans Pro"/>
                <a:sym typeface="Source Sans Pro"/>
              </a:defRPr>
            </a:lvl2pPr>
            <a:lvl3pPr indent="-335280" lvl="2" marL="1371600" marR="0" rtl="0" algn="l">
              <a:lnSpc>
                <a:spcPct val="115000"/>
              </a:lnSpc>
              <a:spcBef>
                <a:spcPts val="1600"/>
              </a:spcBef>
              <a:spcAft>
                <a:spcPts val="0"/>
              </a:spcAft>
              <a:buClr>
                <a:schemeClr val="accent1"/>
              </a:buClr>
              <a:buSzPts val="1680"/>
              <a:buFont typeface="Noto Sans Symbols"/>
              <a:buChar char="✕"/>
              <a:defRPr b="0" i="0" sz="2400" u="none" cap="none" strike="noStrike">
                <a:solidFill>
                  <a:schemeClr val="dk2"/>
                </a:solidFill>
                <a:latin typeface="Source Sans Pro"/>
                <a:ea typeface="Source Sans Pro"/>
                <a:cs typeface="Source Sans Pro"/>
                <a:sym typeface="Source Sans Pro"/>
              </a:defRPr>
            </a:lvl3pPr>
            <a:lvl4pPr indent="-317500" lvl="3" marL="1828800" marR="0" rtl="0" algn="l">
              <a:lnSpc>
                <a:spcPct val="115000"/>
              </a:lnSpc>
              <a:spcBef>
                <a:spcPts val="1600"/>
              </a:spcBef>
              <a:spcAft>
                <a:spcPts val="0"/>
              </a:spcAft>
              <a:buClr>
                <a:schemeClr val="accent1"/>
              </a:buClr>
              <a:buSzPts val="1400"/>
              <a:buFont typeface="Noto Sans Symbols"/>
              <a:buChar char="✱"/>
              <a:defRPr b="0" i="0" sz="2000" u="none" cap="none" strike="noStrike">
                <a:solidFill>
                  <a:schemeClr val="dk2"/>
                </a:solidFill>
                <a:latin typeface="Source Sans Pro"/>
                <a:ea typeface="Source Sans Pro"/>
                <a:cs typeface="Source Sans Pro"/>
                <a:sym typeface="Source Sans Pro"/>
              </a:defRPr>
            </a:lvl4pPr>
            <a:lvl5pPr indent="-297179" lvl="4" marL="2286000" marR="0" rtl="0" algn="l">
              <a:lnSpc>
                <a:spcPct val="115000"/>
              </a:lnSpc>
              <a:spcBef>
                <a:spcPts val="1600"/>
              </a:spcBef>
              <a:spcAft>
                <a:spcPts val="0"/>
              </a:spcAft>
              <a:buClr>
                <a:schemeClr val="accent1"/>
              </a:buClr>
              <a:buSzPts val="1080"/>
              <a:buFont typeface="Noto Sans Symbols"/>
              <a:buChar char="✕"/>
              <a:defRPr b="0" i="0" sz="1800" u="none" cap="none" strike="noStrike">
                <a:solidFill>
                  <a:schemeClr val="dk2"/>
                </a:solidFill>
                <a:latin typeface="Source Sans Pro"/>
                <a:ea typeface="Source Sans Pro"/>
                <a:cs typeface="Source Sans Pro"/>
                <a:sym typeface="Source Sans Pro"/>
              </a:defRPr>
            </a:lvl5pPr>
            <a:lvl6pPr indent="-297179" lvl="5" marL="2743200" marR="0" rtl="0" algn="l">
              <a:lnSpc>
                <a:spcPct val="115000"/>
              </a:lnSpc>
              <a:spcBef>
                <a:spcPts val="1600"/>
              </a:spcBef>
              <a:spcAft>
                <a:spcPts val="0"/>
              </a:spcAft>
              <a:buClr>
                <a:schemeClr val="accent1"/>
              </a:buClr>
              <a:buSzPts val="1080"/>
              <a:buFont typeface="Noto Sans Symbols"/>
              <a:buChar char="+"/>
              <a:defRPr b="0" i="0" sz="1800" u="none" cap="none" strike="noStrike">
                <a:solidFill>
                  <a:schemeClr val="dk2"/>
                </a:solidFill>
                <a:latin typeface="Source Sans Pro"/>
                <a:ea typeface="Source Sans Pro"/>
                <a:cs typeface="Source Sans Pro"/>
                <a:sym typeface="Source Sans Pro"/>
              </a:defRPr>
            </a:lvl6pPr>
            <a:lvl7pPr indent="-289560" lvl="6" marL="3200400" marR="0" rtl="0" algn="l">
              <a:lnSpc>
                <a:spcPct val="115000"/>
              </a:lnSpc>
              <a:spcBef>
                <a:spcPts val="1600"/>
              </a:spcBef>
              <a:spcAft>
                <a:spcPts val="0"/>
              </a:spcAft>
              <a:buClr>
                <a:schemeClr val="accent1"/>
              </a:buClr>
              <a:buSzPts val="960"/>
              <a:buFont typeface="Noto Sans Symbols"/>
              <a:buChar char="✱"/>
              <a:defRPr b="0" i="0" sz="1600" u="none" cap="none" strike="noStrike">
                <a:solidFill>
                  <a:schemeClr val="dk2"/>
                </a:solidFill>
                <a:latin typeface="Source Sans Pro"/>
                <a:ea typeface="Source Sans Pro"/>
                <a:cs typeface="Source Sans Pro"/>
                <a:sym typeface="Source Sans Pro"/>
              </a:defRPr>
            </a:lvl7pPr>
            <a:lvl8pPr indent="-289559" lvl="7" marL="3657600" marR="0" rtl="0" algn="l">
              <a:lnSpc>
                <a:spcPct val="115000"/>
              </a:lnSpc>
              <a:spcBef>
                <a:spcPts val="1600"/>
              </a:spcBef>
              <a:spcAft>
                <a:spcPts val="0"/>
              </a:spcAft>
              <a:buClr>
                <a:schemeClr val="accent1"/>
              </a:buClr>
              <a:buSzPts val="960"/>
              <a:buFont typeface="Noto Sans Symbols"/>
              <a:buChar char="◆"/>
              <a:defRPr b="0" i="0" sz="1600" u="none" cap="none" strike="noStrike">
                <a:solidFill>
                  <a:schemeClr val="dk2"/>
                </a:solidFill>
                <a:latin typeface="Source Sans Pro"/>
                <a:ea typeface="Source Sans Pro"/>
                <a:cs typeface="Source Sans Pro"/>
                <a:sym typeface="Source Sans Pro"/>
              </a:defRPr>
            </a:lvl8pPr>
            <a:lvl9pPr indent="-281940" lvl="8" marL="4114800" marR="0" rtl="0" algn="l">
              <a:lnSpc>
                <a:spcPct val="115000"/>
              </a:lnSpc>
              <a:spcBef>
                <a:spcPts val="1600"/>
              </a:spcBef>
              <a:spcAft>
                <a:spcPts val="1600"/>
              </a:spcAft>
              <a:buClr>
                <a:schemeClr val="accent1"/>
              </a:buClr>
              <a:buSzPts val="840"/>
              <a:buFont typeface="Noto Sans Symbols"/>
              <a:buChar char="◼"/>
              <a:defRPr b="0" i="0" sz="1400" u="none" cap="none" strike="noStrike">
                <a:solidFill>
                  <a:schemeClr val="dk2"/>
                </a:solidFill>
                <a:latin typeface="Source Sans Pro"/>
                <a:ea typeface="Source Sans Pro"/>
                <a:cs typeface="Source Sans Pro"/>
                <a:sym typeface="Source Sans Pro"/>
              </a:defRPr>
            </a:lvl9pPr>
          </a:lstStyle>
          <a:p/>
        </p:txBody>
      </p:sp>
      <p:sp>
        <p:nvSpPr>
          <p:cNvPr id="147" name="Google Shape;147;p41"/>
          <p:cNvSpPr txBox="1"/>
          <p:nvPr>
            <p:ph idx="10" type="dt"/>
          </p:nvPr>
        </p:nvSpPr>
        <p:spPr>
          <a:xfrm>
            <a:off x="6477000" y="57150"/>
            <a:ext cx="2514600" cy="2166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D28E28"/>
                </a:solidFill>
                <a:latin typeface="Source Sans Pro"/>
                <a:ea typeface="Source Sans Pro"/>
                <a:cs typeface="Source Sans Pro"/>
                <a:sym typeface="Source Sans Pro"/>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9pPr>
          </a:lstStyle>
          <a:p/>
        </p:txBody>
      </p:sp>
      <p:sp>
        <p:nvSpPr>
          <p:cNvPr id="148" name="Google Shape;148;p41"/>
          <p:cNvSpPr txBox="1"/>
          <p:nvPr>
            <p:ph idx="11" type="ftr"/>
          </p:nvPr>
        </p:nvSpPr>
        <p:spPr>
          <a:xfrm>
            <a:off x="3581400" y="57150"/>
            <a:ext cx="2895600" cy="2166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rgbClr val="D28E28"/>
                </a:solidFill>
                <a:latin typeface="Source Sans Pro"/>
                <a:ea typeface="Source Sans Pro"/>
                <a:cs typeface="Source Sans Pro"/>
                <a:sym typeface="Source Sans Pro"/>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Source Sans Pro"/>
                <a:ea typeface="Source Sans Pro"/>
                <a:cs typeface="Source Sans Pro"/>
                <a:sym typeface="Source Sans Pro"/>
              </a:defRPr>
            </a:lvl9pPr>
          </a:lstStyle>
          <a:p/>
        </p:txBody>
      </p:sp>
      <p:sp>
        <p:nvSpPr>
          <p:cNvPr id="149" name="Google Shape;149;p41"/>
          <p:cNvSpPr txBox="1"/>
          <p:nvPr>
            <p:ph idx="12" type="sldNum"/>
          </p:nvPr>
        </p:nvSpPr>
        <p:spPr>
          <a:xfrm>
            <a:off x="8229600" y="4855464"/>
            <a:ext cx="759000" cy="1851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D28E28"/>
                </a:solidFill>
                <a:latin typeface="Source Sans Pro"/>
                <a:ea typeface="Source Sans Pro"/>
                <a:cs typeface="Source Sans Pro"/>
                <a:sym typeface="Source Sans Pro"/>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D28E28"/>
                </a:solidFill>
                <a:latin typeface="Source Sans Pro"/>
                <a:ea typeface="Source Sans Pro"/>
                <a:cs typeface="Source Sans Pro"/>
                <a:sym typeface="Source Sans Pro"/>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D28E28"/>
                </a:solidFill>
                <a:latin typeface="Source Sans Pro"/>
                <a:ea typeface="Source Sans Pro"/>
                <a:cs typeface="Source Sans Pro"/>
                <a:sym typeface="Source Sans Pro"/>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D28E28"/>
                </a:solidFill>
                <a:latin typeface="Source Sans Pro"/>
                <a:ea typeface="Source Sans Pro"/>
                <a:cs typeface="Source Sans Pro"/>
                <a:sym typeface="Source Sans Pro"/>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D28E28"/>
                </a:solidFill>
                <a:latin typeface="Source Sans Pro"/>
                <a:ea typeface="Source Sans Pro"/>
                <a:cs typeface="Source Sans Pro"/>
                <a:sym typeface="Source Sans Pro"/>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D28E28"/>
                </a:solidFill>
                <a:latin typeface="Source Sans Pro"/>
                <a:ea typeface="Source Sans Pro"/>
                <a:cs typeface="Source Sans Pro"/>
                <a:sym typeface="Source Sans Pro"/>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D28E28"/>
                </a:solidFill>
                <a:latin typeface="Source Sans Pro"/>
                <a:ea typeface="Source Sans Pro"/>
                <a:cs typeface="Source Sans Pro"/>
                <a:sym typeface="Source Sans Pro"/>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D28E28"/>
                </a:solidFill>
                <a:latin typeface="Source Sans Pro"/>
                <a:ea typeface="Source Sans Pro"/>
                <a:cs typeface="Source Sans Pro"/>
                <a:sym typeface="Source Sans Pro"/>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D28E28"/>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7">
  <p:cSld name="TITLE_7">
    <p:spTree>
      <p:nvGrpSpPr>
        <p:cNvPr id="150" name="Shape 15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lf 1">
  <p:cSld name="BLANK_1_1_3">
    <p:bg>
      <p:bgPr>
        <a:blipFill>
          <a:blip r:embed="rId2">
            <a:alphaModFix/>
          </a:blip>
          <a:stretch>
            <a:fillRect/>
          </a:stretch>
        </a:blipFill>
      </p:bgPr>
    </p:bg>
    <p:spTree>
      <p:nvGrpSpPr>
        <p:cNvPr id="151" name="Shape 151"/>
        <p:cNvGrpSpPr/>
        <p:nvPr/>
      </p:nvGrpSpPr>
      <p:grpSpPr>
        <a:xfrm>
          <a:off x="0" y="0"/>
          <a:ext cx="0" cy="0"/>
          <a:chOff x="0" y="0"/>
          <a:chExt cx="0" cy="0"/>
        </a:xfrm>
      </p:grpSpPr>
      <p:sp>
        <p:nvSpPr>
          <p:cNvPr id="152" name="Google Shape;152;p43"/>
          <p:cNvSpPr txBox="1"/>
          <p:nvPr>
            <p:ph idx="12" type="sldNum"/>
          </p:nvPr>
        </p:nvSpPr>
        <p:spPr>
          <a:xfrm>
            <a:off x="8480584" y="46736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rgbClr val="FFFFFF"/>
                </a:solidFill>
                <a:latin typeface="Lato Light"/>
                <a:ea typeface="Lato Light"/>
                <a:cs typeface="Lato Light"/>
                <a:sym typeface="Lato Light"/>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rgbClr val="FFFFFF"/>
                </a:solidFill>
                <a:latin typeface="Lato Light"/>
                <a:ea typeface="Lato Light"/>
                <a:cs typeface="Lato Light"/>
                <a:sym typeface="Lato Light"/>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rgbClr val="FFFFFF"/>
                </a:solidFill>
                <a:latin typeface="Lato Light"/>
                <a:ea typeface="Lato Light"/>
                <a:cs typeface="Lato Light"/>
                <a:sym typeface="Lato Light"/>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rgbClr val="FFFFFF"/>
                </a:solidFill>
                <a:latin typeface="Lato Light"/>
                <a:ea typeface="Lato Light"/>
                <a:cs typeface="Lato Light"/>
                <a:sym typeface="Lato Light"/>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rgbClr val="FFFFFF"/>
                </a:solidFill>
                <a:latin typeface="Lato Light"/>
                <a:ea typeface="Lato Light"/>
                <a:cs typeface="Lato Light"/>
                <a:sym typeface="Lato Light"/>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rgbClr val="FFFFFF"/>
                </a:solidFill>
                <a:latin typeface="Lato Light"/>
                <a:ea typeface="Lato Light"/>
                <a:cs typeface="Lato Light"/>
                <a:sym typeface="Lato Light"/>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rgbClr val="FFFFFF"/>
                </a:solidFill>
                <a:latin typeface="Lato Light"/>
                <a:ea typeface="Lato Light"/>
                <a:cs typeface="Lato Light"/>
                <a:sym typeface="Lato Light"/>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rgbClr val="FFFFFF"/>
                </a:solidFill>
                <a:latin typeface="Lato Light"/>
                <a:ea typeface="Lato Light"/>
                <a:cs typeface="Lato Light"/>
                <a:sym typeface="Lato Light"/>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rgbClr val="FFFFFF"/>
                </a:solidFill>
                <a:latin typeface="Lato Light"/>
                <a:ea typeface="Lato Light"/>
                <a:cs typeface="Lato Light"/>
                <a:sym typeface="Lato Light"/>
              </a:defRPr>
            </a:lvl9pPr>
          </a:lstStyle>
          <a:p>
            <a:pPr indent="0" lvl="0" marL="0" rtl="0" algn="r">
              <a:spcBef>
                <a:spcPts val="0"/>
              </a:spcBef>
              <a:spcAft>
                <a:spcPts val="0"/>
              </a:spcAft>
              <a:buNone/>
            </a:pPr>
            <a:fld id="{00000000-1234-1234-1234-123412341234}" type="slidenum">
              <a:rPr lang="en"/>
              <a:t>‹#›</a:t>
            </a:fld>
            <a:endParaRPr/>
          </a:p>
        </p:txBody>
      </p:sp>
      <p:pic>
        <p:nvPicPr>
          <p:cNvPr id="153" name="Google Shape;153;p43"/>
          <p:cNvPicPr preferRelativeResize="0"/>
          <p:nvPr/>
        </p:nvPicPr>
        <p:blipFill rotWithShape="1">
          <a:blip r:embed="rId3">
            <a:alphaModFix/>
          </a:blip>
          <a:srcRect b="0" l="0" r="0" t="0"/>
          <a:stretch/>
        </p:blipFill>
        <p:spPr>
          <a:xfrm flipH="1">
            <a:off x="0" y="-685800"/>
            <a:ext cx="9144000" cy="68580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4.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0" Type="http://schemas.openxmlformats.org/officeDocument/2006/relationships/slideLayout" Target="../slideLayouts/slideLayout32.xml"/><Relationship Id="rId13" Type="http://schemas.openxmlformats.org/officeDocument/2006/relationships/slideLayout" Target="../slideLayouts/slideLayout35.xml"/><Relationship Id="rId12" Type="http://schemas.openxmlformats.org/officeDocument/2006/relationships/slideLayout" Target="../slideLayouts/slideLayout34.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5" Type="http://schemas.openxmlformats.org/officeDocument/2006/relationships/slideLayout" Target="../slideLayouts/slideLayout37.xml"/><Relationship Id="rId14" Type="http://schemas.openxmlformats.org/officeDocument/2006/relationships/slideLayout" Target="../slideLayouts/slideLayout36.xml"/><Relationship Id="rId17" Type="http://schemas.openxmlformats.org/officeDocument/2006/relationships/slideLayout" Target="../slideLayouts/slideLayout39.xml"/><Relationship Id="rId16" Type="http://schemas.openxmlformats.org/officeDocument/2006/relationships/slideLayout" Target="../slideLayouts/slideLayout38.xml"/><Relationship Id="rId5" Type="http://schemas.openxmlformats.org/officeDocument/2006/relationships/slideLayout" Target="../slideLayouts/slideLayout27.xml"/><Relationship Id="rId19" Type="http://schemas.openxmlformats.org/officeDocument/2006/relationships/theme" Target="../theme/theme2.xml"/><Relationship Id="rId6" Type="http://schemas.openxmlformats.org/officeDocument/2006/relationships/slideLayout" Target="../slideLayouts/slideLayout28.xml"/><Relationship Id="rId18" Type="http://schemas.openxmlformats.org/officeDocument/2006/relationships/slideLayout" Target="../slideLayouts/slideLayout40.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push dir="r"/>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transition spd="med">
    <p:push dir="r"/>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5" name="Shape 95"/>
        <p:cNvGrpSpPr/>
        <p:nvPr/>
      </p:nvGrpSpPr>
      <p:grpSpPr>
        <a:xfrm>
          <a:off x="0" y="0"/>
          <a:ext cx="0" cy="0"/>
          <a:chOff x="0" y="0"/>
          <a:chExt cx="0" cy="0"/>
        </a:xfrm>
      </p:grpSpPr>
      <p:sp>
        <p:nvSpPr>
          <p:cNvPr id="96" name="Google Shape;96;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97" name="Google Shape;97;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98" name="Google Shape;98;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Lst>
  <p:transition spd="med">
    <p:push dir="r"/>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1" Type="http://schemas.openxmlformats.org/officeDocument/2006/relationships/image" Target="../media/image26.png"/><Relationship Id="rId10" Type="http://schemas.openxmlformats.org/officeDocument/2006/relationships/image" Target="../media/image27.png"/><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23.png"/><Relationship Id="rId9" Type="http://schemas.openxmlformats.org/officeDocument/2006/relationships/image" Target="../media/image25.png"/><Relationship Id="rId5" Type="http://schemas.openxmlformats.org/officeDocument/2006/relationships/image" Target="../media/image19.png"/><Relationship Id="rId6" Type="http://schemas.openxmlformats.org/officeDocument/2006/relationships/image" Target="../media/image28.png"/><Relationship Id="rId7" Type="http://schemas.openxmlformats.org/officeDocument/2006/relationships/hyperlink" Target="https://learn.codemithra.com/" TargetMode="External"/><Relationship Id="rId8"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3.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44"/>
          <p:cNvPicPr preferRelativeResize="0"/>
          <p:nvPr/>
        </p:nvPicPr>
        <p:blipFill rotWithShape="1">
          <a:blip r:embed="rId3">
            <a:alphaModFix/>
          </a:blip>
          <a:srcRect b="0" l="0" r="0" t="0"/>
          <a:stretch/>
        </p:blipFill>
        <p:spPr>
          <a:xfrm>
            <a:off x="2648700" y="431425"/>
            <a:ext cx="3527999" cy="428064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53"/>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236" name="Google Shape;236;p53"/>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237" name="Google Shape;237;p53"/>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238" name="Google Shape;238;p53"/>
          <p:cNvSpPr txBox="1"/>
          <p:nvPr/>
        </p:nvSpPr>
        <p:spPr>
          <a:xfrm>
            <a:off x="5790025" y="2325450"/>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t>Crossed Transactions</a:t>
            </a:r>
            <a:endParaRPr b="1" sz="2000"/>
          </a:p>
        </p:txBody>
      </p:sp>
      <p:pic>
        <p:nvPicPr>
          <p:cNvPr id="239" name="Google Shape;239;p53"/>
          <p:cNvPicPr preferRelativeResize="0"/>
          <p:nvPr/>
        </p:nvPicPr>
        <p:blipFill>
          <a:blip r:embed="rId5">
            <a:alphaModFix/>
          </a:blip>
          <a:stretch>
            <a:fillRect/>
          </a:stretch>
        </p:blipFill>
        <p:spPr>
          <a:xfrm>
            <a:off x="2090400" y="1647825"/>
            <a:ext cx="3000000" cy="224710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38"/>
                                        </p:tgtEl>
                                        <p:attrNameLst>
                                          <p:attrName>style.visibility</p:attrName>
                                        </p:attrNameLst>
                                      </p:cBhvr>
                                      <p:to>
                                        <p:strVal val="visible"/>
                                      </p:to>
                                    </p:set>
                                    <p:anim calcmode="lin" valueType="num">
                                      <p:cBhvr additive="base">
                                        <p:cTn dur="1000"/>
                                        <p:tgtEl>
                                          <p:spTgt spid="238"/>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239"/>
                                        </p:tgtEl>
                                        <p:attrNameLst>
                                          <p:attrName>style.visibility</p:attrName>
                                        </p:attrNameLst>
                                      </p:cBhvr>
                                      <p:to>
                                        <p:strVal val="visible"/>
                                      </p:to>
                                    </p:set>
                                    <p:anim calcmode="lin" valueType="num">
                                      <p:cBhvr additive="base">
                                        <p:cTn dur="1000"/>
                                        <p:tgtEl>
                                          <p:spTgt spid="23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p54"/>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245" name="Google Shape;245;p54"/>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246" name="Google Shape;246;p54"/>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247" name="Google Shape;247;p54"/>
          <p:cNvSpPr txBox="1"/>
          <p:nvPr/>
        </p:nvSpPr>
        <p:spPr>
          <a:xfrm>
            <a:off x="5718200" y="2325450"/>
            <a:ext cx="2988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t>Ulterior Transactions</a:t>
            </a:r>
            <a:endParaRPr b="1" sz="2000"/>
          </a:p>
        </p:txBody>
      </p:sp>
      <p:pic>
        <p:nvPicPr>
          <p:cNvPr id="248" name="Google Shape;248;p54"/>
          <p:cNvPicPr preferRelativeResize="0"/>
          <p:nvPr/>
        </p:nvPicPr>
        <p:blipFill>
          <a:blip r:embed="rId5">
            <a:alphaModFix/>
          </a:blip>
          <a:stretch>
            <a:fillRect/>
          </a:stretch>
        </p:blipFill>
        <p:spPr>
          <a:xfrm>
            <a:off x="561400" y="1462600"/>
            <a:ext cx="3564400" cy="266986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47"/>
                                        </p:tgtEl>
                                        <p:attrNameLst>
                                          <p:attrName>style.visibility</p:attrName>
                                        </p:attrNameLst>
                                      </p:cBhvr>
                                      <p:to>
                                        <p:strVal val="visible"/>
                                      </p:to>
                                    </p:set>
                                    <p:anim calcmode="lin" valueType="num">
                                      <p:cBhvr additive="base">
                                        <p:cTn dur="1000"/>
                                        <p:tgtEl>
                                          <p:spTgt spid="24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55"/>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254" name="Google Shape;254;p55"/>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255" name="Google Shape;255;p55"/>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256" name="Google Shape;256;p55"/>
          <p:cNvSpPr txBox="1"/>
          <p:nvPr/>
        </p:nvSpPr>
        <p:spPr>
          <a:xfrm>
            <a:off x="5767775" y="2189125"/>
            <a:ext cx="29883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t>How is Transactional Analysis used in therapy?</a:t>
            </a:r>
            <a:endParaRPr b="1" sz="2000"/>
          </a:p>
        </p:txBody>
      </p:sp>
      <p:pic>
        <p:nvPicPr>
          <p:cNvPr id="257" name="Google Shape;257;p55"/>
          <p:cNvPicPr preferRelativeResize="0"/>
          <p:nvPr/>
        </p:nvPicPr>
        <p:blipFill>
          <a:blip r:embed="rId5">
            <a:alphaModFix/>
          </a:blip>
          <a:stretch>
            <a:fillRect/>
          </a:stretch>
        </p:blipFill>
        <p:spPr>
          <a:xfrm>
            <a:off x="660550" y="1636125"/>
            <a:ext cx="3564400" cy="266986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56"/>
                                        </p:tgtEl>
                                        <p:attrNameLst>
                                          <p:attrName>style.visibility</p:attrName>
                                        </p:attrNameLst>
                                      </p:cBhvr>
                                      <p:to>
                                        <p:strVal val="visible"/>
                                      </p:to>
                                    </p:set>
                                    <p:anim calcmode="lin" valueType="num">
                                      <p:cBhvr additive="base">
                                        <p:cTn dur="1000"/>
                                        <p:tgtEl>
                                          <p:spTgt spid="25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pic>
        <p:nvPicPr>
          <p:cNvPr id="262" name="Google Shape;262;p56"/>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263" name="Google Shape;263;p56"/>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264" name="Google Shape;264;p56"/>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265" name="Google Shape;265;p56"/>
          <p:cNvSpPr txBox="1"/>
          <p:nvPr/>
        </p:nvSpPr>
        <p:spPr>
          <a:xfrm>
            <a:off x="5718200" y="2325450"/>
            <a:ext cx="2988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t>Current research on Transactional Analysis</a:t>
            </a:r>
            <a:endParaRPr b="1" sz="2000"/>
          </a:p>
        </p:txBody>
      </p:sp>
      <p:pic>
        <p:nvPicPr>
          <p:cNvPr id="266" name="Google Shape;266;p56"/>
          <p:cNvPicPr preferRelativeResize="0"/>
          <p:nvPr/>
        </p:nvPicPr>
        <p:blipFill rotWithShape="1">
          <a:blip r:embed="rId5">
            <a:alphaModFix/>
          </a:blip>
          <a:srcRect b="42529" l="0" r="0" t="28554"/>
          <a:stretch/>
        </p:blipFill>
        <p:spPr>
          <a:xfrm>
            <a:off x="2742419" y="2020225"/>
            <a:ext cx="2627181" cy="1102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65"/>
                                        </p:tgtEl>
                                        <p:attrNameLst>
                                          <p:attrName>style.visibility</p:attrName>
                                        </p:attrNameLst>
                                      </p:cBhvr>
                                      <p:to>
                                        <p:strVal val="visible"/>
                                      </p:to>
                                    </p:set>
                                    <p:anim calcmode="lin" valueType="num">
                                      <p:cBhvr additive="base">
                                        <p:cTn dur="1000"/>
                                        <p:tgtEl>
                                          <p:spTgt spid="265"/>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266"/>
                                        </p:tgtEl>
                                        <p:attrNameLst>
                                          <p:attrName>style.visibility</p:attrName>
                                        </p:attrNameLst>
                                      </p:cBhvr>
                                      <p:to>
                                        <p:strVal val="visible"/>
                                      </p:to>
                                    </p:set>
                                    <p:anim calcmode="lin" valueType="num">
                                      <p:cBhvr additive="base">
                                        <p:cTn dur="1000"/>
                                        <p:tgtEl>
                                          <p:spTgt spid="26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pic>
        <p:nvPicPr>
          <p:cNvPr id="271" name="Google Shape;271;p57"/>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272" name="Google Shape;272;p57"/>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273" name="Google Shape;273;p57"/>
          <p:cNvSpPr/>
          <p:nvPr/>
        </p:nvSpPr>
        <p:spPr>
          <a:xfrm>
            <a:off x="2761050" y="2650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274" name="Google Shape;274;p57"/>
          <p:cNvSpPr txBox="1"/>
          <p:nvPr/>
        </p:nvSpPr>
        <p:spPr>
          <a:xfrm>
            <a:off x="3394650" y="677250"/>
            <a:ext cx="2628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t>Critical Evaluation</a:t>
            </a:r>
            <a:endParaRPr b="1" sz="2000"/>
          </a:p>
        </p:txBody>
      </p:sp>
      <p:sp>
        <p:nvSpPr>
          <p:cNvPr id="275" name="Google Shape;275;p57"/>
          <p:cNvSpPr txBox="1"/>
          <p:nvPr/>
        </p:nvSpPr>
        <p:spPr>
          <a:xfrm>
            <a:off x="1034250" y="1169850"/>
            <a:ext cx="7349700" cy="358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Advantages</a:t>
            </a:r>
            <a:endParaRPr sz="1700"/>
          </a:p>
          <a:p>
            <a:pPr indent="-336550" lvl="0" marL="457200" rtl="0" algn="l">
              <a:spcBef>
                <a:spcPts val="0"/>
              </a:spcBef>
              <a:spcAft>
                <a:spcPts val="0"/>
              </a:spcAft>
              <a:buSzPts val="1700"/>
              <a:buChar char="●"/>
            </a:pPr>
            <a:r>
              <a:rPr lang="en" sz="1700"/>
              <a:t>The first advantage of TA is that it was created by Berne with the intention of being straightforward, with easily understandable concepts, this makes it possible for the </a:t>
            </a:r>
            <a:r>
              <a:rPr lang="en" sz="1700"/>
              <a:t>layperson</a:t>
            </a:r>
            <a:r>
              <a:rPr lang="en" sz="1700"/>
              <a:t> to understand the theory and become familiar with its mechanisms and how social interactions in their lives take on the form that they do.</a:t>
            </a:r>
            <a:endParaRPr sz="1700"/>
          </a:p>
          <a:p>
            <a:pPr indent="-336550" lvl="0" marL="457200" rtl="0" algn="l">
              <a:spcBef>
                <a:spcPts val="0"/>
              </a:spcBef>
              <a:spcAft>
                <a:spcPts val="0"/>
              </a:spcAft>
              <a:buSzPts val="1700"/>
              <a:buChar char="●"/>
            </a:pPr>
            <a:r>
              <a:rPr lang="en" sz="1700"/>
              <a:t>TA helps people to be able to gain deeper insight into their own behaviors, reactions, thoughts and emotions which they might not have been aware of before, providing them with greater self-awareness.</a:t>
            </a:r>
            <a:endParaRPr sz="1700"/>
          </a:p>
          <a:p>
            <a:pPr indent="-336550" lvl="0" marL="457200" rtl="0" algn="l">
              <a:spcBef>
                <a:spcPts val="0"/>
              </a:spcBef>
              <a:spcAft>
                <a:spcPts val="0"/>
              </a:spcAft>
              <a:buSzPts val="1700"/>
              <a:buChar char="●"/>
            </a:pPr>
            <a:r>
              <a:rPr lang="en" sz="1700"/>
              <a:t>Another pro of TA is that it helps to improve communication skills and relationships with others, whilst decreasing conflicts, and these benefits are supported by current research.</a:t>
            </a:r>
            <a:endParaRPr sz="1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74"/>
                                        </p:tgtEl>
                                        <p:attrNameLst>
                                          <p:attrName>style.visibility</p:attrName>
                                        </p:attrNameLst>
                                      </p:cBhvr>
                                      <p:to>
                                        <p:strVal val="visible"/>
                                      </p:to>
                                    </p:set>
                                    <p:anim calcmode="lin" valueType="num">
                                      <p:cBhvr additive="base">
                                        <p:cTn dur="1000"/>
                                        <p:tgtEl>
                                          <p:spTgt spid="274"/>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275"/>
                                        </p:tgtEl>
                                        <p:attrNameLst>
                                          <p:attrName>style.visibility</p:attrName>
                                        </p:attrNameLst>
                                      </p:cBhvr>
                                      <p:to>
                                        <p:strVal val="visible"/>
                                      </p:to>
                                    </p:set>
                                    <p:anim calcmode="lin" valueType="num">
                                      <p:cBhvr additive="base">
                                        <p:cTn dur="1000"/>
                                        <p:tgtEl>
                                          <p:spTgt spid="27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58"/>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281" name="Google Shape;281;p58"/>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282" name="Google Shape;282;p58"/>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283" name="Google Shape;283;p58"/>
          <p:cNvSpPr txBox="1"/>
          <p:nvPr/>
        </p:nvSpPr>
        <p:spPr>
          <a:xfrm>
            <a:off x="619700" y="1102725"/>
            <a:ext cx="81801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t>Disadvantages</a:t>
            </a:r>
            <a:endParaRPr sz="1700"/>
          </a:p>
          <a:p>
            <a:pPr indent="-336550" lvl="0" marL="457200" rtl="0" algn="l">
              <a:spcBef>
                <a:spcPts val="0"/>
              </a:spcBef>
              <a:spcAft>
                <a:spcPts val="0"/>
              </a:spcAft>
              <a:buSzPts val="1700"/>
              <a:buChar char="●"/>
            </a:pPr>
            <a:r>
              <a:rPr lang="en" sz="1700"/>
              <a:t>A disadvantage of TA is that it requires someone to have a good degree of self-awareness and capacity to look at and notice their own behavior, emotions and thought patterns, some clients or people may not have this capacity.</a:t>
            </a:r>
            <a:endParaRPr sz="1700"/>
          </a:p>
          <a:p>
            <a:pPr indent="-336550" lvl="0" marL="457200" rtl="0" algn="l">
              <a:spcBef>
                <a:spcPts val="0"/>
              </a:spcBef>
              <a:spcAft>
                <a:spcPts val="0"/>
              </a:spcAft>
              <a:buSzPts val="1700"/>
              <a:buChar char="●"/>
            </a:pPr>
            <a:r>
              <a:rPr lang="en" sz="1700"/>
              <a:t>TA requires the client to have a willingness and be motivated to take ownership of their problems and behaviors, so TA may not be suitable for everyone.</a:t>
            </a:r>
            <a:endParaRPr sz="1700"/>
          </a:p>
          <a:p>
            <a:pPr indent="-336550" lvl="0" marL="457200" rtl="0" algn="l">
              <a:spcBef>
                <a:spcPts val="0"/>
              </a:spcBef>
              <a:spcAft>
                <a:spcPts val="0"/>
              </a:spcAft>
              <a:buSzPts val="1700"/>
              <a:buChar char="●"/>
            </a:pPr>
            <a:r>
              <a:rPr lang="en" sz="1700"/>
              <a:t>TA was originally created by Berne to be simple and easy to understand, thus more accessible to the average person, however with more recent psychotherapists and psychologists adding onto this theory, it has made it more complex losing some of its originally intended simplistic nature.</a:t>
            </a:r>
            <a:endParaRPr sz="1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283"/>
                                        </p:tgtEl>
                                        <p:attrNameLst>
                                          <p:attrName>style.visibility</p:attrName>
                                        </p:attrNameLst>
                                      </p:cBhvr>
                                      <p:to>
                                        <p:strVal val="visible"/>
                                      </p:to>
                                    </p:set>
                                    <p:anim calcmode="lin" valueType="num">
                                      <p:cBhvr additive="base">
                                        <p:cTn dur="1000"/>
                                        <p:tgtEl>
                                          <p:spTgt spid="28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59"/>
          <p:cNvSpPr/>
          <p:nvPr/>
        </p:nvSpPr>
        <p:spPr>
          <a:xfrm>
            <a:off x="-25350" y="-7950"/>
            <a:ext cx="9169200" cy="10890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59"/>
          <p:cNvSpPr txBox="1"/>
          <p:nvPr/>
        </p:nvSpPr>
        <p:spPr>
          <a:xfrm>
            <a:off x="608300" y="1969100"/>
            <a:ext cx="3399900" cy="775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0"/>
              <a:buFont typeface="Arial"/>
              <a:buNone/>
            </a:pPr>
            <a:r>
              <a:rPr b="0" i="0" lang="en" sz="4000" u="none" cap="none" strike="noStrike">
                <a:solidFill>
                  <a:srgbClr val="000000"/>
                </a:solidFill>
                <a:latin typeface="Roboto"/>
                <a:ea typeface="Roboto"/>
                <a:cs typeface="Roboto"/>
                <a:sym typeface="Roboto"/>
              </a:rPr>
              <a:t>THANK YOU</a:t>
            </a:r>
            <a:endParaRPr b="0" i="0" sz="3000" u="none" cap="none" strike="noStrike">
              <a:solidFill>
                <a:srgbClr val="000000"/>
              </a:solidFill>
              <a:latin typeface="Roboto"/>
              <a:ea typeface="Roboto"/>
              <a:cs typeface="Roboto"/>
              <a:sym typeface="Roboto"/>
            </a:endParaRPr>
          </a:p>
        </p:txBody>
      </p:sp>
      <p:pic>
        <p:nvPicPr>
          <p:cNvPr id="290" name="Google Shape;290;p59"/>
          <p:cNvPicPr preferRelativeResize="0"/>
          <p:nvPr/>
        </p:nvPicPr>
        <p:blipFill rotWithShape="1">
          <a:blip r:embed="rId3">
            <a:alphaModFix/>
          </a:blip>
          <a:srcRect b="0" l="0" r="0" t="0"/>
          <a:stretch/>
        </p:blipFill>
        <p:spPr>
          <a:xfrm>
            <a:off x="5660712" y="1367911"/>
            <a:ext cx="1980001" cy="2407675"/>
          </a:xfrm>
          <a:prstGeom prst="rect">
            <a:avLst/>
          </a:prstGeom>
          <a:noFill/>
          <a:ln>
            <a:noFill/>
          </a:ln>
        </p:spPr>
      </p:pic>
      <p:sp>
        <p:nvSpPr>
          <p:cNvPr id="291" name="Google Shape;291;p59"/>
          <p:cNvSpPr txBox="1"/>
          <p:nvPr/>
        </p:nvSpPr>
        <p:spPr>
          <a:xfrm>
            <a:off x="1022925" y="362900"/>
            <a:ext cx="1673400" cy="41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400" u="none" cap="none" strike="noStrike">
                <a:solidFill>
                  <a:srgbClr val="000000"/>
                </a:solidFill>
                <a:latin typeface="Proxima Nova"/>
                <a:ea typeface="Proxima Nova"/>
                <a:cs typeface="Proxima Nova"/>
                <a:sym typeface="Proxima Nova"/>
              </a:rPr>
              <a:t>/ethnuscodemithra</a:t>
            </a:r>
            <a:endParaRPr b="0" i="0" sz="1400" u="none" cap="none" strike="noStrike">
              <a:solidFill>
                <a:srgbClr val="000000"/>
              </a:solidFill>
              <a:latin typeface="Proxima Nova"/>
              <a:ea typeface="Proxima Nova"/>
              <a:cs typeface="Proxima Nova"/>
              <a:sym typeface="Proxima Nova"/>
            </a:endParaRPr>
          </a:p>
        </p:txBody>
      </p:sp>
      <p:pic>
        <p:nvPicPr>
          <p:cNvPr id="292" name="Google Shape;292;p59"/>
          <p:cNvPicPr preferRelativeResize="0"/>
          <p:nvPr/>
        </p:nvPicPr>
        <p:blipFill rotWithShape="1">
          <a:blip r:embed="rId4">
            <a:alphaModFix/>
          </a:blip>
          <a:srcRect b="0" l="0" r="0" t="0"/>
          <a:stretch/>
        </p:blipFill>
        <p:spPr>
          <a:xfrm>
            <a:off x="300225" y="213025"/>
            <a:ext cx="713224" cy="645093"/>
          </a:xfrm>
          <a:prstGeom prst="rect">
            <a:avLst/>
          </a:prstGeom>
          <a:noFill/>
          <a:ln>
            <a:noFill/>
          </a:ln>
        </p:spPr>
      </p:pic>
      <p:pic>
        <p:nvPicPr>
          <p:cNvPr id="293" name="Google Shape;293;p59"/>
          <p:cNvPicPr preferRelativeResize="0"/>
          <p:nvPr/>
        </p:nvPicPr>
        <p:blipFill rotWithShape="1">
          <a:blip r:embed="rId5">
            <a:alphaModFix/>
          </a:blip>
          <a:srcRect b="0" l="0" r="0" t="0"/>
          <a:stretch/>
        </p:blipFill>
        <p:spPr>
          <a:xfrm>
            <a:off x="5388850" y="225775"/>
            <a:ext cx="645070" cy="645101"/>
          </a:xfrm>
          <a:prstGeom prst="rect">
            <a:avLst/>
          </a:prstGeom>
          <a:noFill/>
          <a:ln>
            <a:noFill/>
          </a:ln>
        </p:spPr>
      </p:pic>
      <p:sp>
        <p:nvSpPr>
          <p:cNvPr id="294" name="Google Shape;294;p59"/>
          <p:cNvSpPr txBox="1"/>
          <p:nvPr/>
        </p:nvSpPr>
        <p:spPr>
          <a:xfrm>
            <a:off x="6025875" y="362900"/>
            <a:ext cx="898200" cy="41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1400" u="none" cap="none" strike="noStrike">
                <a:solidFill>
                  <a:srgbClr val="4A86E8"/>
                </a:solidFill>
                <a:latin typeface="Arial"/>
                <a:ea typeface="Arial"/>
                <a:cs typeface="Arial"/>
                <a:sym typeface="Arial"/>
              </a:rPr>
              <a:t>/ethnus</a:t>
            </a:r>
            <a:endParaRPr b="0" i="0" sz="1400" u="none" cap="none" strike="noStrike">
              <a:solidFill>
                <a:srgbClr val="000000"/>
              </a:solidFill>
              <a:latin typeface="Proxima Nova"/>
              <a:ea typeface="Proxima Nova"/>
              <a:cs typeface="Proxima Nova"/>
              <a:sym typeface="Proxima Nova"/>
            </a:endParaRPr>
          </a:p>
        </p:txBody>
      </p:sp>
      <p:sp>
        <p:nvSpPr>
          <p:cNvPr id="295" name="Google Shape;295;p59"/>
          <p:cNvSpPr txBox="1"/>
          <p:nvPr/>
        </p:nvSpPr>
        <p:spPr>
          <a:xfrm>
            <a:off x="3575139" y="373902"/>
            <a:ext cx="1673400" cy="41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400" u="none" cap="none" strike="noStrike">
                <a:solidFill>
                  <a:srgbClr val="FF0000"/>
                </a:solidFill>
                <a:latin typeface="Proxima Nova"/>
                <a:ea typeface="Proxima Nova"/>
                <a:cs typeface="Proxima Nova"/>
                <a:sym typeface="Proxima Nova"/>
              </a:rPr>
              <a:t>Ethnus Codemithra</a:t>
            </a:r>
            <a:endParaRPr b="0" i="0" sz="1400" u="none" cap="none" strike="noStrike">
              <a:solidFill>
                <a:srgbClr val="FF0000"/>
              </a:solidFill>
              <a:latin typeface="Proxima Nova"/>
              <a:ea typeface="Proxima Nova"/>
              <a:cs typeface="Proxima Nova"/>
              <a:sym typeface="Proxima Nova"/>
            </a:endParaRPr>
          </a:p>
        </p:txBody>
      </p:sp>
      <p:pic>
        <p:nvPicPr>
          <p:cNvPr id="296" name="Google Shape;296;p59"/>
          <p:cNvPicPr preferRelativeResize="0"/>
          <p:nvPr/>
        </p:nvPicPr>
        <p:blipFill rotWithShape="1">
          <a:blip r:embed="rId6">
            <a:alphaModFix/>
          </a:blip>
          <a:srcRect b="0" l="2901" r="2901" t="0"/>
          <a:stretch/>
        </p:blipFill>
        <p:spPr>
          <a:xfrm>
            <a:off x="7065600" y="214800"/>
            <a:ext cx="608215" cy="645074"/>
          </a:xfrm>
          <a:prstGeom prst="rect">
            <a:avLst/>
          </a:prstGeom>
          <a:noFill/>
          <a:ln>
            <a:noFill/>
          </a:ln>
        </p:spPr>
      </p:pic>
      <p:sp>
        <p:nvSpPr>
          <p:cNvPr id="297" name="Google Shape;297;p59"/>
          <p:cNvSpPr txBox="1"/>
          <p:nvPr/>
        </p:nvSpPr>
        <p:spPr>
          <a:xfrm>
            <a:off x="7689950" y="373900"/>
            <a:ext cx="1320600" cy="41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0000"/>
                </a:solidFill>
                <a:latin typeface="Proxima Nova"/>
                <a:ea typeface="Proxima Nova"/>
                <a:cs typeface="Proxima Nova"/>
                <a:sym typeface="Proxima Nova"/>
              </a:rPr>
              <a:t>/code_mithra</a:t>
            </a:r>
            <a:endParaRPr b="0" i="0" sz="1400" u="none" cap="none" strike="noStrike">
              <a:solidFill>
                <a:srgbClr val="FF0000"/>
              </a:solidFill>
              <a:latin typeface="Proxima Nova"/>
              <a:ea typeface="Proxima Nova"/>
              <a:cs typeface="Proxima Nova"/>
              <a:sym typeface="Proxima Nova"/>
            </a:endParaRPr>
          </a:p>
        </p:txBody>
      </p:sp>
      <p:sp>
        <p:nvSpPr>
          <p:cNvPr id="298" name="Google Shape;298;p59"/>
          <p:cNvSpPr txBox="1"/>
          <p:nvPr/>
        </p:nvSpPr>
        <p:spPr>
          <a:xfrm>
            <a:off x="507200" y="2800350"/>
            <a:ext cx="4193100" cy="554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sng" cap="none" strike="noStrike">
                <a:solidFill>
                  <a:schemeClr val="hlink"/>
                </a:solidFill>
                <a:latin typeface="Arial"/>
                <a:ea typeface="Arial"/>
                <a:cs typeface="Arial"/>
                <a:sym typeface="Arial"/>
                <a:hlinkClick r:id="rId7"/>
              </a:rPr>
              <a:t>https://learn.codemithra.com/</a:t>
            </a:r>
            <a:endParaRPr b="0" i="0" sz="3700" u="none" cap="none" strike="noStrike">
              <a:solidFill>
                <a:srgbClr val="1C315B"/>
              </a:solidFill>
              <a:latin typeface="Proxima Nova"/>
              <a:ea typeface="Proxima Nova"/>
              <a:cs typeface="Proxima Nova"/>
              <a:sym typeface="Proxima Nova"/>
            </a:endParaRPr>
          </a:p>
        </p:txBody>
      </p:sp>
      <p:sp>
        <p:nvSpPr>
          <p:cNvPr id="299" name="Google Shape;299;p59"/>
          <p:cNvSpPr/>
          <p:nvPr/>
        </p:nvSpPr>
        <p:spPr>
          <a:xfrm>
            <a:off x="-25350" y="4051530"/>
            <a:ext cx="9169200" cy="10890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59"/>
          <p:cNvSpPr txBox="1"/>
          <p:nvPr/>
        </p:nvSpPr>
        <p:spPr>
          <a:xfrm>
            <a:off x="1563475" y="4422380"/>
            <a:ext cx="2184600" cy="41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Proxima Nova"/>
                <a:ea typeface="Proxima Nova"/>
                <a:cs typeface="Proxima Nova"/>
                <a:sym typeface="Proxima Nova"/>
              </a:rPr>
              <a:t>codemithra@ethnus.com</a:t>
            </a:r>
            <a:endParaRPr b="0" i="0" sz="1400" u="none" cap="none" strike="noStrike">
              <a:solidFill>
                <a:srgbClr val="000000"/>
              </a:solidFill>
              <a:latin typeface="Proxima Nova"/>
              <a:ea typeface="Proxima Nova"/>
              <a:cs typeface="Proxima Nova"/>
              <a:sym typeface="Proxima Nova"/>
            </a:endParaRPr>
          </a:p>
        </p:txBody>
      </p:sp>
      <p:pic>
        <p:nvPicPr>
          <p:cNvPr id="301" name="Google Shape;301;p59"/>
          <p:cNvPicPr preferRelativeResize="0"/>
          <p:nvPr/>
        </p:nvPicPr>
        <p:blipFill rotWithShape="1">
          <a:blip r:embed="rId8">
            <a:alphaModFix/>
          </a:blip>
          <a:srcRect b="0" l="0" r="0" t="0"/>
          <a:stretch/>
        </p:blipFill>
        <p:spPr>
          <a:xfrm>
            <a:off x="5998788" y="4274268"/>
            <a:ext cx="713232" cy="713232"/>
          </a:xfrm>
          <a:prstGeom prst="rect">
            <a:avLst/>
          </a:prstGeom>
          <a:noFill/>
          <a:ln>
            <a:noFill/>
          </a:ln>
        </p:spPr>
      </p:pic>
      <p:pic>
        <p:nvPicPr>
          <p:cNvPr id="302" name="Google Shape;302;p59"/>
          <p:cNvPicPr preferRelativeResize="0"/>
          <p:nvPr/>
        </p:nvPicPr>
        <p:blipFill rotWithShape="1">
          <a:blip r:embed="rId9">
            <a:alphaModFix/>
          </a:blip>
          <a:srcRect b="0" l="0" r="0" t="0"/>
          <a:stretch/>
        </p:blipFill>
        <p:spPr>
          <a:xfrm>
            <a:off x="909825" y="4272512"/>
            <a:ext cx="716750" cy="716750"/>
          </a:xfrm>
          <a:prstGeom prst="rect">
            <a:avLst/>
          </a:prstGeom>
          <a:noFill/>
          <a:ln>
            <a:noFill/>
          </a:ln>
        </p:spPr>
      </p:pic>
      <p:pic>
        <p:nvPicPr>
          <p:cNvPr id="303" name="Google Shape;303;p59"/>
          <p:cNvPicPr preferRelativeResize="0"/>
          <p:nvPr/>
        </p:nvPicPr>
        <p:blipFill rotWithShape="1">
          <a:blip r:embed="rId10">
            <a:alphaModFix/>
          </a:blip>
          <a:srcRect b="0" l="0" r="0" t="0"/>
          <a:stretch/>
        </p:blipFill>
        <p:spPr>
          <a:xfrm>
            <a:off x="3712438" y="4285267"/>
            <a:ext cx="713232" cy="713232"/>
          </a:xfrm>
          <a:prstGeom prst="rect">
            <a:avLst/>
          </a:prstGeom>
          <a:noFill/>
          <a:ln>
            <a:noFill/>
          </a:ln>
        </p:spPr>
      </p:pic>
      <p:sp>
        <p:nvSpPr>
          <p:cNvPr id="304" name="Google Shape;304;p59"/>
          <p:cNvSpPr txBox="1"/>
          <p:nvPr/>
        </p:nvSpPr>
        <p:spPr>
          <a:xfrm>
            <a:off x="4425675" y="4422380"/>
            <a:ext cx="1573200" cy="41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Proxima Nova"/>
                <a:ea typeface="Proxima Nova"/>
                <a:cs typeface="Proxima Nova"/>
                <a:sym typeface="Proxima Nova"/>
              </a:rPr>
              <a:t>+91 7815 095 095</a:t>
            </a:r>
            <a:endParaRPr b="0" i="0" sz="1400" u="none" cap="none" strike="noStrike">
              <a:solidFill>
                <a:srgbClr val="000000"/>
              </a:solidFill>
              <a:latin typeface="Proxima Nova"/>
              <a:ea typeface="Proxima Nova"/>
              <a:cs typeface="Proxima Nova"/>
              <a:sym typeface="Proxima Nova"/>
            </a:endParaRPr>
          </a:p>
        </p:txBody>
      </p:sp>
      <p:sp>
        <p:nvSpPr>
          <p:cNvPr id="305" name="Google Shape;305;p59"/>
          <p:cNvSpPr txBox="1"/>
          <p:nvPr/>
        </p:nvSpPr>
        <p:spPr>
          <a:xfrm>
            <a:off x="6660975" y="4433380"/>
            <a:ext cx="1573200" cy="417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Proxima Nova"/>
                <a:ea typeface="Proxima Nova"/>
                <a:cs typeface="Proxima Nova"/>
                <a:sym typeface="Proxima Nova"/>
              </a:rPr>
              <a:t>+91 9019 921 340</a:t>
            </a:r>
            <a:endParaRPr b="0" i="0" sz="1400" u="none" cap="none" strike="noStrike">
              <a:solidFill>
                <a:srgbClr val="000000"/>
              </a:solidFill>
              <a:latin typeface="Proxima Nova"/>
              <a:ea typeface="Proxima Nova"/>
              <a:cs typeface="Proxima Nova"/>
              <a:sym typeface="Proxima Nova"/>
            </a:endParaRPr>
          </a:p>
        </p:txBody>
      </p:sp>
      <p:pic>
        <p:nvPicPr>
          <p:cNvPr id="306" name="Google Shape;306;p59"/>
          <p:cNvPicPr preferRelativeResize="0"/>
          <p:nvPr/>
        </p:nvPicPr>
        <p:blipFill rotWithShape="1">
          <a:blip r:embed="rId11">
            <a:alphaModFix/>
          </a:blip>
          <a:srcRect b="0" l="0" r="0" t="0"/>
          <a:stretch/>
        </p:blipFill>
        <p:spPr>
          <a:xfrm>
            <a:off x="2823886" y="268626"/>
            <a:ext cx="788464" cy="554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pic>
        <p:nvPicPr>
          <p:cNvPr id="311" name="Google Shape;311;p60"/>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312" name="Google Shape;312;p60"/>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313" name="Google Shape;313;p60"/>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pic>
        <p:nvPicPr>
          <p:cNvPr id="318" name="Google Shape;318;p61"/>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319" name="Google Shape;319;p61"/>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320" name="Google Shape;320;p61"/>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pic>
        <p:nvPicPr>
          <p:cNvPr id="325" name="Google Shape;325;p62"/>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326" name="Google Shape;326;p62"/>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327" name="Google Shape;327;p62"/>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45"/>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164" name="Google Shape;164;p45"/>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165" name="Google Shape;165;p45"/>
          <p:cNvSpPr txBox="1"/>
          <p:nvPr/>
        </p:nvSpPr>
        <p:spPr>
          <a:xfrm>
            <a:off x="5664050" y="2371650"/>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t>Transactional Analysis</a:t>
            </a:r>
            <a:endParaRPr b="1" sz="2000"/>
          </a:p>
        </p:txBody>
      </p:sp>
      <p:sp>
        <p:nvSpPr>
          <p:cNvPr id="166" name="Google Shape;166;p45"/>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pic>
        <p:nvPicPr>
          <p:cNvPr id="167" name="Google Shape;167;p45"/>
          <p:cNvPicPr preferRelativeResize="0"/>
          <p:nvPr/>
        </p:nvPicPr>
        <p:blipFill>
          <a:blip r:embed="rId5">
            <a:alphaModFix/>
          </a:blip>
          <a:stretch>
            <a:fillRect/>
          </a:stretch>
        </p:blipFill>
        <p:spPr>
          <a:xfrm>
            <a:off x="2260850" y="1594125"/>
            <a:ext cx="3218400" cy="33163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65"/>
                                        </p:tgtEl>
                                        <p:attrNameLst>
                                          <p:attrName>style.visibility</p:attrName>
                                        </p:attrNameLst>
                                      </p:cBhvr>
                                      <p:to>
                                        <p:strVal val="visible"/>
                                      </p:to>
                                    </p:set>
                                    <p:anim calcmode="lin" valueType="num">
                                      <p:cBhvr additive="base">
                                        <p:cTn dur="1500"/>
                                        <p:tgtEl>
                                          <p:spTgt spid="165"/>
                                        </p:tgtEl>
                                        <p:attrNameLst>
                                          <p:attrName>ppt_x</p:attrName>
                                        </p:attrNameLst>
                                      </p:cBhvr>
                                      <p:tavLst>
                                        <p:tav fmla="" tm="0">
                                          <p:val>
                                            <p:strVal val="#ppt_x-1"/>
                                          </p:val>
                                        </p:tav>
                                        <p:tav fmla="" tm="100000">
                                          <p:val>
                                            <p:strVal val="#ppt_x"/>
                                          </p:val>
                                        </p:tav>
                                      </p:tavLst>
                                    </p:anim>
                                  </p:childTnLst>
                                </p:cTn>
                              </p:par>
                            </p:childTnLst>
                          </p:cTn>
                        </p:par>
                        <p:par>
                          <p:cTn fill="hold">
                            <p:stCondLst>
                              <p:cond delay="1500"/>
                            </p:stCondLst>
                            <p:childTnLst>
                              <p:par>
                                <p:cTn fill="hold" nodeType="afterEffect" presetClass="entr" presetID="2" presetSubtype="4">
                                  <p:stCondLst>
                                    <p:cond delay="0"/>
                                  </p:stCondLst>
                                  <p:childTnLst>
                                    <p:set>
                                      <p:cBhvr>
                                        <p:cTn dur="1" fill="hold">
                                          <p:stCondLst>
                                            <p:cond delay="0"/>
                                          </p:stCondLst>
                                        </p:cTn>
                                        <p:tgtEl>
                                          <p:spTgt spid="167"/>
                                        </p:tgtEl>
                                        <p:attrNameLst>
                                          <p:attrName>style.visibility</p:attrName>
                                        </p:attrNameLst>
                                      </p:cBhvr>
                                      <p:to>
                                        <p:strVal val="visible"/>
                                      </p:to>
                                    </p:set>
                                    <p:anim calcmode="lin" valueType="num">
                                      <p:cBhvr additive="base">
                                        <p:cTn dur="1000"/>
                                        <p:tgtEl>
                                          <p:spTgt spid="16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pic>
        <p:nvPicPr>
          <p:cNvPr id="332" name="Google Shape;332;p63"/>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333" name="Google Shape;333;p63"/>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334" name="Google Shape;334;p63"/>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pic>
        <p:nvPicPr>
          <p:cNvPr id="339" name="Google Shape;339;p64"/>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340" name="Google Shape;340;p64"/>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341" name="Google Shape;341;p64"/>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pic>
        <p:nvPicPr>
          <p:cNvPr id="346" name="Google Shape;346;p65"/>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347" name="Google Shape;347;p65"/>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348" name="Google Shape;348;p65"/>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pic>
        <p:nvPicPr>
          <p:cNvPr id="353" name="Google Shape;353;p66"/>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354" name="Google Shape;354;p66"/>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355" name="Google Shape;355;p66"/>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pic>
        <p:nvPicPr>
          <p:cNvPr id="360" name="Google Shape;360;p67"/>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361" name="Google Shape;361;p67"/>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362" name="Google Shape;362;p67"/>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pic>
        <p:nvPicPr>
          <p:cNvPr id="367" name="Google Shape;367;p68"/>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368" name="Google Shape;368;p68"/>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369" name="Google Shape;369;p68"/>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pic>
        <p:nvPicPr>
          <p:cNvPr id="374" name="Google Shape;374;p69"/>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375" name="Google Shape;375;p69"/>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376" name="Google Shape;376;p69"/>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pic>
        <p:nvPicPr>
          <p:cNvPr id="381" name="Google Shape;381;p70"/>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382" name="Google Shape;382;p70"/>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383" name="Google Shape;383;p70"/>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46"/>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173" name="Google Shape;173;p46"/>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174" name="Google Shape;174;p46"/>
          <p:cNvSpPr txBox="1"/>
          <p:nvPr/>
        </p:nvSpPr>
        <p:spPr>
          <a:xfrm>
            <a:off x="5955025" y="2171550"/>
            <a:ext cx="30000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t>How was Transactional Analysis developed?</a:t>
            </a:r>
            <a:endParaRPr b="1" sz="2000"/>
          </a:p>
        </p:txBody>
      </p:sp>
      <p:sp>
        <p:nvSpPr>
          <p:cNvPr id="175" name="Google Shape;175;p46"/>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pic>
        <p:nvPicPr>
          <p:cNvPr id="176" name="Google Shape;176;p46"/>
          <p:cNvPicPr preferRelativeResize="0"/>
          <p:nvPr/>
        </p:nvPicPr>
        <p:blipFill rotWithShape="1">
          <a:blip r:embed="rId5">
            <a:alphaModFix/>
          </a:blip>
          <a:srcRect b="42834" l="0" r="0" t="0"/>
          <a:stretch/>
        </p:blipFill>
        <p:spPr>
          <a:xfrm>
            <a:off x="1965375" y="1945075"/>
            <a:ext cx="3267075" cy="800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74"/>
                                        </p:tgtEl>
                                        <p:attrNameLst>
                                          <p:attrName>style.visibility</p:attrName>
                                        </p:attrNameLst>
                                      </p:cBhvr>
                                      <p:to>
                                        <p:strVal val="visible"/>
                                      </p:to>
                                    </p:set>
                                    <p:anim calcmode="lin" valueType="num">
                                      <p:cBhvr additive="base">
                                        <p:cTn dur="1500"/>
                                        <p:tgtEl>
                                          <p:spTgt spid="174"/>
                                        </p:tgtEl>
                                        <p:attrNameLst>
                                          <p:attrName>ppt_x</p:attrName>
                                        </p:attrNameLst>
                                      </p:cBhvr>
                                      <p:tavLst>
                                        <p:tav fmla="" tm="0">
                                          <p:val>
                                            <p:strVal val="#ppt_x-1"/>
                                          </p:val>
                                        </p:tav>
                                        <p:tav fmla="" tm="100000">
                                          <p:val>
                                            <p:strVal val="#ppt_x"/>
                                          </p:val>
                                        </p:tav>
                                      </p:tavLst>
                                    </p:anim>
                                  </p:childTnLst>
                                </p:cTn>
                              </p:par>
                            </p:childTnLst>
                          </p:cTn>
                        </p:par>
                        <p:par>
                          <p:cTn fill="hold">
                            <p:stCondLst>
                              <p:cond delay="1500"/>
                            </p:stCondLst>
                            <p:childTnLst>
                              <p:par>
                                <p:cTn fill="hold" nodeType="afterEffect" presetClass="entr" presetID="2" presetSubtype="4">
                                  <p:stCondLst>
                                    <p:cond delay="0"/>
                                  </p:stCondLst>
                                  <p:childTnLst>
                                    <p:set>
                                      <p:cBhvr>
                                        <p:cTn dur="1" fill="hold">
                                          <p:stCondLst>
                                            <p:cond delay="0"/>
                                          </p:stCondLst>
                                        </p:cTn>
                                        <p:tgtEl>
                                          <p:spTgt spid="176"/>
                                        </p:tgtEl>
                                        <p:attrNameLst>
                                          <p:attrName>style.visibility</p:attrName>
                                        </p:attrNameLst>
                                      </p:cBhvr>
                                      <p:to>
                                        <p:strVal val="visible"/>
                                      </p:to>
                                    </p:set>
                                    <p:anim calcmode="lin" valueType="num">
                                      <p:cBhvr additive="base">
                                        <p:cTn dur="1000"/>
                                        <p:tgtEl>
                                          <p:spTgt spid="17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47"/>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182" name="Google Shape;182;p47"/>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183" name="Google Shape;183;p47"/>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184" name="Google Shape;184;p47"/>
          <p:cNvSpPr txBox="1"/>
          <p:nvPr/>
        </p:nvSpPr>
        <p:spPr>
          <a:xfrm>
            <a:off x="5660825" y="2199200"/>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t>The Ego States</a:t>
            </a:r>
            <a:endParaRPr b="1" sz="2000"/>
          </a:p>
        </p:txBody>
      </p:sp>
      <p:pic>
        <p:nvPicPr>
          <p:cNvPr id="185" name="Google Shape;185;p47"/>
          <p:cNvPicPr preferRelativeResize="0"/>
          <p:nvPr/>
        </p:nvPicPr>
        <p:blipFill>
          <a:blip r:embed="rId5">
            <a:alphaModFix/>
          </a:blip>
          <a:stretch>
            <a:fillRect/>
          </a:stretch>
        </p:blipFill>
        <p:spPr>
          <a:xfrm>
            <a:off x="958175" y="1160475"/>
            <a:ext cx="4534500" cy="3400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84"/>
                                        </p:tgtEl>
                                        <p:attrNameLst>
                                          <p:attrName>style.visibility</p:attrName>
                                        </p:attrNameLst>
                                      </p:cBhvr>
                                      <p:to>
                                        <p:strVal val="visible"/>
                                      </p:to>
                                    </p:set>
                                    <p:anim calcmode="lin" valueType="num">
                                      <p:cBhvr additive="base">
                                        <p:cTn dur="1500"/>
                                        <p:tgtEl>
                                          <p:spTgt spid="184"/>
                                        </p:tgtEl>
                                        <p:attrNameLst>
                                          <p:attrName>ppt_x</p:attrName>
                                        </p:attrNameLst>
                                      </p:cBhvr>
                                      <p:tavLst>
                                        <p:tav fmla="" tm="0">
                                          <p:val>
                                            <p:strVal val="#ppt_x-1"/>
                                          </p:val>
                                        </p:tav>
                                        <p:tav fmla="" tm="100000">
                                          <p:val>
                                            <p:strVal val="#ppt_x"/>
                                          </p:val>
                                        </p:tav>
                                      </p:tavLst>
                                    </p:anim>
                                  </p:childTnLst>
                                </p:cTn>
                              </p:par>
                            </p:childTnLst>
                          </p:cTn>
                        </p:par>
                        <p:par>
                          <p:cTn fill="hold">
                            <p:stCondLst>
                              <p:cond delay="1500"/>
                            </p:stCondLst>
                            <p:childTnLst>
                              <p:par>
                                <p:cTn fill="hold" nodeType="afterEffect" presetClass="entr" presetID="2" presetSubtype="4">
                                  <p:stCondLst>
                                    <p:cond delay="0"/>
                                  </p:stCondLst>
                                  <p:childTnLst>
                                    <p:set>
                                      <p:cBhvr>
                                        <p:cTn dur="1" fill="hold">
                                          <p:stCondLst>
                                            <p:cond delay="0"/>
                                          </p:stCondLst>
                                        </p:cTn>
                                        <p:tgtEl>
                                          <p:spTgt spid="185"/>
                                        </p:tgtEl>
                                        <p:attrNameLst>
                                          <p:attrName>style.visibility</p:attrName>
                                        </p:attrNameLst>
                                      </p:cBhvr>
                                      <p:to>
                                        <p:strVal val="visible"/>
                                      </p:to>
                                    </p:set>
                                    <p:anim calcmode="lin" valueType="num">
                                      <p:cBhvr additive="base">
                                        <p:cTn dur="1000"/>
                                        <p:tgtEl>
                                          <p:spTgt spid="18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48"/>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191" name="Google Shape;191;p48"/>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192" name="Google Shape;192;p48"/>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193" name="Google Shape;193;p48"/>
          <p:cNvSpPr txBox="1"/>
          <p:nvPr/>
        </p:nvSpPr>
        <p:spPr>
          <a:xfrm>
            <a:off x="6382950" y="2674450"/>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1"/>
                </a:solidFill>
              </a:rPr>
              <a:t>Child State</a:t>
            </a:r>
            <a:endParaRPr b="1" sz="2000">
              <a:solidFill>
                <a:schemeClr val="dk1"/>
              </a:solidFill>
            </a:endParaRPr>
          </a:p>
        </p:txBody>
      </p:sp>
      <p:pic>
        <p:nvPicPr>
          <p:cNvPr id="194" name="Google Shape;194;p48"/>
          <p:cNvPicPr preferRelativeResize="0"/>
          <p:nvPr/>
        </p:nvPicPr>
        <p:blipFill>
          <a:blip r:embed="rId5">
            <a:alphaModFix/>
          </a:blip>
          <a:stretch>
            <a:fillRect/>
          </a:stretch>
        </p:blipFill>
        <p:spPr>
          <a:xfrm>
            <a:off x="177175" y="1351050"/>
            <a:ext cx="5706300" cy="313938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93"/>
                                        </p:tgtEl>
                                        <p:attrNameLst>
                                          <p:attrName>style.visibility</p:attrName>
                                        </p:attrNameLst>
                                      </p:cBhvr>
                                      <p:to>
                                        <p:strVal val="visible"/>
                                      </p:to>
                                    </p:set>
                                    <p:anim calcmode="lin" valueType="num">
                                      <p:cBhvr additive="base">
                                        <p:cTn dur="1500"/>
                                        <p:tgtEl>
                                          <p:spTgt spid="19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49"/>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200" name="Google Shape;200;p49"/>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201" name="Google Shape;201;p49"/>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202" name="Google Shape;202;p49"/>
          <p:cNvSpPr txBox="1"/>
          <p:nvPr/>
        </p:nvSpPr>
        <p:spPr>
          <a:xfrm>
            <a:off x="5951100" y="2325450"/>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1"/>
                </a:solidFill>
              </a:rPr>
              <a:t>Parent State</a:t>
            </a:r>
            <a:endParaRPr b="1" sz="2000">
              <a:solidFill>
                <a:schemeClr val="dk1"/>
              </a:solidFill>
            </a:endParaRPr>
          </a:p>
        </p:txBody>
      </p:sp>
      <p:pic>
        <p:nvPicPr>
          <p:cNvPr id="203" name="Google Shape;203;p49"/>
          <p:cNvPicPr preferRelativeResize="0"/>
          <p:nvPr/>
        </p:nvPicPr>
        <p:blipFill>
          <a:blip r:embed="rId5">
            <a:alphaModFix/>
          </a:blip>
          <a:stretch>
            <a:fillRect/>
          </a:stretch>
        </p:blipFill>
        <p:spPr>
          <a:xfrm>
            <a:off x="896025" y="1561750"/>
            <a:ext cx="3255950" cy="2823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02"/>
                                        </p:tgtEl>
                                        <p:attrNameLst>
                                          <p:attrName>style.visibility</p:attrName>
                                        </p:attrNameLst>
                                      </p:cBhvr>
                                      <p:to>
                                        <p:strVal val="visible"/>
                                      </p:to>
                                    </p:set>
                                    <p:anim calcmode="lin" valueType="num">
                                      <p:cBhvr additive="base">
                                        <p:cTn dur="1500"/>
                                        <p:tgtEl>
                                          <p:spTgt spid="20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50"/>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209" name="Google Shape;209;p50"/>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210" name="Google Shape;210;p50"/>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211" name="Google Shape;211;p50"/>
          <p:cNvSpPr txBox="1"/>
          <p:nvPr/>
        </p:nvSpPr>
        <p:spPr>
          <a:xfrm>
            <a:off x="5854450" y="2237300"/>
            <a:ext cx="2242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1"/>
                </a:solidFill>
              </a:rPr>
              <a:t>Adult State</a:t>
            </a:r>
            <a:endParaRPr b="1" sz="2000">
              <a:solidFill>
                <a:schemeClr val="dk1"/>
              </a:solidFill>
            </a:endParaRPr>
          </a:p>
        </p:txBody>
      </p:sp>
      <p:pic>
        <p:nvPicPr>
          <p:cNvPr id="212" name="Google Shape;212;p50"/>
          <p:cNvPicPr preferRelativeResize="0"/>
          <p:nvPr/>
        </p:nvPicPr>
        <p:blipFill>
          <a:blip r:embed="rId5">
            <a:alphaModFix/>
          </a:blip>
          <a:stretch>
            <a:fillRect/>
          </a:stretch>
        </p:blipFill>
        <p:spPr>
          <a:xfrm>
            <a:off x="834050" y="1784850"/>
            <a:ext cx="3280900" cy="2404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11"/>
                                        </p:tgtEl>
                                        <p:attrNameLst>
                                          <p:attrName>style.visibility</p:attrName>
                                        </p:attrNameLst>
                                      </p:cBhvr>
                                      <p:to>
                                        <p:strVal val="visible"/>
                                      </p:to>
                                    </p:set>
                                    <p:anim calcmode="lin" valueType="num">
                                      <p:cBhvr additive="base">
                                        <p:cTn dur="1500"/>
                                        <p:tgtEl>
                                          <p:spTgt spid="21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51"/>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218" name="Google Shape;218;p51"/>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219" name="Google Shape;219;p51"/>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220" name="Google Shape;220;p51"/>
          <p:cNvSpPr txBox="1"/>
          <p:nvPr/>
        </p:nvSpPr>
        <p:spPr>
          <a:xfrm>
            <a:off x="5941250" y="2400550"/>
            <a:ext cx="3000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1"/>
                </a:solidFill>
              </a:rPr>
              <a:t>How do the ego states interact and effect communication?</a:t>
            </a:r>
            <a:endParaRPr b="1" sz="2000">
              <a:solidFill>
                <a:schemeClr val="dk1"/>
              </a:solidFill>
            </a:endParaRPr>
          </a:p>
        </p:txBody>
      </p:sp>
      <p:pic>
        <p:nvPicPr>
          <p:cNvPr id="221" name="Google Shape;221;p51"/>
          <p:cNvPicPr preferRelativeResize="0"/>
          <p:nvPr/>
        </p:nvPicPr>
        <p:blipFill>
          <a:blip r:embed="rId5">
            <a:alphaModFix/>
          </a:blip>
          <a:stretch>
            <a:fillRect/>
          </a:stretch>
        </p:blipFill>
        <p:spPr>
          <a:xfrm>
            <a:off x="511825" y="1560388"/>
            <a:ext cx="3737200" cy="27885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20"/>
                                        </p:tgtEl>
                                        <p:attrNameLst>
                                          <p:attrName>style.visibility</p:attrName>
                                        </p:attrNameLst>
                                      </p:cBhvr>
                                      <p:to>
                                        <p:strVal val="visible"/>
                                      </p:to>
                                    </p:set>
                                    <p:anim calcmode="lin" valueType="num">
                                      <p:cBhvr additive="base">
                                        <p:cTn dur="1500"/>
                                        <p:tgtEl>
                                          <p:spTgt spid="22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52"/>
          <p:cNvPicPr preferRelativeResize="0"/>
          <p:nvPr/>
        </p:nvPicPr>
        <p:blipFill rotWithShape="1">
          <a:blip r:embed="rId3">
            <a:alphaModFix/>
          </a:blip>
          <a:srcRect b="0" l="0" r="53855" t="0"/>
          <a:stretch/>
        </p:blipFill>
        <p:spPr>
          <a:xfrm>
            <a:off x="8096775" y="0"/>
            <a:ext cx="1047224" cy="1102725"/>
          </a:xfrm>
          <a:prstGeom prst="rect">
            <a:avLst/>
          </a:prstGeom>
          <a:noFill/>
          <a:ln>
            <a:noFill/>
          </a:ln>
        </p:spPr>
      </p:pic>
      <p:pic>
        <p:nvPicPr>
          <p:cNvPr id="227" name="Google Shape;227;p52"/>
          <p:cNvPicPr preferRelativeResize="0"/>
          <p:nvPr/>
        </p:nvPicPr>
        <p:blipFill rotWithShape="1">
          <a:blip r:embed="rId4">
            <a:alphaModFix/>
          </a:blip>
          <a:srcRect b="57237" l="8630" r="8622" t="0"/>
          <a:stretch/>
        </p:blipFill>
        <p:spPr>
          <a:xfrm flipH="1" rot="10800000">
            <a:off x="0" y="8087"/>
            <a:ext cx="3564399" cy="926125"/>
          </a:xfrm>
          <a:prstGeom prst="rect">
            <a:avLst/>
          </a:prstGeom>
          <a:noFill/>
          <a:ln>
            <a:noFill/>
          </a:ln>
        </p:spPr>
      </p:pic>
      <p:sp>
        <p:nvSpPr>
          <p:cNvPr id="228" name="Google Shape;228;p52"/>
          <p:cNvSpPr/>
          <p:nvPr/>
        </p:nvSpPr>
        <p:spPr>
          <a:xfrm>
            <a:off x="2761050" y="588150"/>
            <a:ext cx="3621900" cy="412200"/>
          </a:xfrm>
          <a:prstGeom prst="roundRect">
            <a:avLst>
              <a:gd fmla="val 16667" name="adj"/>
            </a:avLst>
          </a:prstGeom>
          <a:solidFill>
            <a:srgbClr val="6AA84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2800"/>
              <a:buFont typeface="Arial"/>
              <a:buNone/>
            </a:pPr>
            <a:br>
              <a:rPr b="1" lang="en" sz="2000">
                <a:solidFill>
                  <a:srgbClr val="FFFFFF"/>
                </a:solidFill>
              </a:rPr>
            </a:br>
            <a:r>
              <a:rPr b="1" lang="en" sz="2000">
                <a:solidFill>
                  <a:srgbClr val="FFFFFF"/>
                </a:solidFill>
              </a:rPr>
              <a:t>  CONCEPTS</a:t>
            </a:r>
            <a:endParaRPr b="1" sz="2000">
              <a:solidFill>
                <a:srgbClr val="FFFFFF"/>
              </a:solidFill>
            </a:endParaRPr>
          </a:p>
          <a:p>
            <a:pPr indent="0" lvl="0" marL="0" rtl="0" algn="ctr">
              <a:spcBef>
                <a:spcPts val="0"/>
              </a:spcBef>
              <a:spcAft>
                <a:spcPts val="0"/>
              </a:spcAft>
              <a:buNone/>
            </a:pPr>
            <a:r>
              <a:t/>
            </a:r>
            <a:endParaRPr b="1" sz="2000">
              <a:solidFill>
                <a:srgbClr val="FFFFFF"/>
              </a:solidFill>
            </a:endParaRPr>
          </a:p>
        </p:txBody>
      </p:sp>
      <p:sp>
        <p:nvSpPr>
          <p:cNvPr id="229" name="Google Shape;229;p52"/>
          <p:cNvSpPr txBox="1"/>
          <p:nvPr/>
        </p:nvSpPr>
        <p:spPr>
          <a:xfrm>
            <a:off x="5775600" y="2309063"/>
            <a:ext cx="30000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1"/>
                </a:solidFill>
              </a:rPr>
              <a:t>Complementary Transactions</a:t>
            </a:r>
            <a:endParaRPr b="1" sz="2000">
              <a:solidFill>
                <a:schemeClr val="dk1"/>
              </a:solidFill>
            </a:endParaRPr>
          </a:p>
        </p:txBody>
      </p:sp>
      <p:pic>
        <p:nvPicPr>
          <p:cNvPr id="230" name="Google Shape;230;p52"/>
          <p:cNvPicPr preferRelativeResize="0"/>
          <p:nvPr/>
        </p:nvPicPr>
        <p:blipFill>
          <a:blip r:embed="rId5">
            <a:alphaModFix/>
          </a:blip>
          <a:stretch>
            <a:fillRect/>
          </a:stretch>
        </p:blipFill>
        <p:spPr>
          <a:xfrm>
            <a:off x="944750" y="1459275"/>
            <a:ext cx="4333050" cy="3249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29"/>
                                        </p:tgtEl>
                                        <p:attrNameLst>
                                          <p:attrName>style.visibility</p:attrName>
                                        </p:attrNameLst>
                                      </p:cBhvr>
                                      <p:to>
                                        <p:strVal val="visible"/>
                                      </p:to>
                                    </p:set>
                                    <p:anim calcmode="lin" valueType="num">
                                      <p:cBhvr additive="base">
                                        <p:cTn dur="1500"/>
                                        <p:tgtEl>
                                          <p:spTgt spid="229"/>
                                        </p:tgtEl>
                                        <p:attrNameLst>
                                          <p:attrName>ppt_x</p:attrName>
                                        </p:attrNameLst>
                                      </p:cBhvr>
                                      <p:tavLst>
                                        <p:tav fmla="" tm="0">
                                          <p:val>
                                            <p:strVal val="#ppt_x-1"/>
                                          </p:val>
                                        </p:tav>
                                        <p:tav fmla="" tm="100000">
                                          <p:val>
                                            <p:strVal val="#ppt_x"/>
                                          </p:val>
                                        </p:tav>
                                      </p:tavLst>
                                    </p:anim>
                                  </p:childTnLst>
                                </p:cTn>
                              </p:par>
                            </p:childTnLst>
                          </p:cTn>
                        </p:par>
                        <p:par>
                          <p:cTn fill="hold">
                            <p:stCondLst>
                              <p:cond delay="1500"/>
                            </p:stCondLst>
                            <p:childTnLst>
                              <p:par>
                                <p:cTn fill="hold" nodeType="afterEffect" presetClass="entr" presetID="2" presetSubtype="4">
                                  <p:stCondLst>
                                    <p:cond delay="0"/>
                                  </p:stCondLst>
                                  <p:childTnLst>
                                    <p:set>
                                      <p:cBhvr>
                                        <p:cTn dur="1" fill="hold">
                                          <p:stCondLst>
                                            <p:cond delay="0"/>
                                          </p:stCondLst>
                                        </p:cTn>
                                        <p:tgtEl>
                                          <p:spTgt spid="230"/>
                                        </p:tgtEl>
                                        <p:attrNameLst>
                                          <p:attrName>style.visibility</p:attrName>
                                        </p:attrNameLst>
                                      </p:cBhvr>
                                      <p:to>
                                        <p:strVal val="visible"/>
                                      </p:to>
                                    </p:set>
                                    <p:anim calcmode="lin" valueType="num">
                                      <p:cBhvr additive="base">
                                        <p:cTn dur="1000"/>
                                        <p:tgtEl>
                                          <p:spTgt spid="23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FF0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3F0748A49C7624E8667DD2D0D9BDB8D" ma:contentTypeVersion="3" ma:contentTypeDescription="Create a new document." ma:contentTypeScope="" ma:versionID="190c2e5059d752a036a80f598ec890b0">
  <xsd:schema xmlns:xsd="http://www.w3.org/2001/XMLSchema" xmlns:xs="http://www.w3.org/2001/XMLSchema" xmlns:p="http://schemas.microsoft.com/office/2006/metadata/properties" xmlns:ns2="454598ca-dfd9-4fd0-bd79-bd501cd98b3a" xmlns:ns3="7965986c-b022-4b79-a72d-aa6638137652" targetNamespace="http://schemas.microsoft.com/office/2006/metadata/properties" ma:root="true" ma:fieldsID="a9318cb1a002ba98f0be0e787c6d5df3" ns2:_="" ns3:_="">
    <xsd:import namespace="454598ca-dfd9-4fd0-bd79-bd501cd98b3a"/>
    <xsd:import namespace="7965986c-b022-4b79-a72d-aa6638137652"/>
    <xsd:element name="properties">
      <xsd:complexType>
        <xsd:sequence>
          <xsd:element name="documentManagement">
            <xsd:complexType>
              <xsd:all>
                <xsd:element ref="ns2:MediaServiceMetadata" minOccurs="0"/>
                <xsd:element ref="ns2:MediaServiceFastMetadata" minOccurs="0"/>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4598ca-dfd9-4fd0-bd79-bd501cd98b3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965986c-b022-4b79-a72d-aa6638137652"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F3CB8EE-7E22-4EB8-A14B-53086F876604}"/>
</file>

<file path=customXml/itemProps2.xml><?xml version="1.0" encoding="utf-8"?>
<ds:datastoreItem xmlns:ds="http://schemas.openxmlformats.org/officeDocument/2006/customXml" ds:itemID="{4FFE0C78-F899-41C9-BC75-DE6FF7F1B62C}"/>
</file>

<file path=customXml/itemProps3.xml><?xml version="1.0" encoding="utf-8"?>
<ds:datastoreItem xmlns:ds="http://schemas.openxmlformats.org/officeDocument/2006/customXml" ds:itemID="{55C04789-ECAF-4665-AB1A-CAD626322A51}"/>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0x01010013F0748A49C7624E8667DD2D0D9BDB8D</vt:lpwstr>
  </property>
</Properties>
</file>